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xml" ContentType="application/vnd.openxmlformats-officedocument.presentationml.tags+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tags/tag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814" r:id="rId4"/>
  </p:sldMasterIdLst>
  <p:notesMasterIdLst>
    <p:notesMasterId r:id="rId27"/>
  </p:notesMasterIdLst>
  <p:sldIdLst>
    <p:sldId id="256" r:id="rId5"/>
    <p:sldId id="257" r:id="rId6"/>
    <p:sldId id="276" r:id="rId7"/>
    <p:sldId id="258" r:id="rId8"/>
    <p:sldId id="259" r:id="rId9"/>
    <p:sldId id="260" r:id="rId10"/>
    <p:sldId id="261" r:id="rId11"/>
    <p:sldId id="262" r:id="rId12"/>
    <p:sldId id="263" r:id="rId13"/>
    <p:sldId id="264" r:id="rId14"/>
    <p:sldId id="265" r:id="rId15"/>
    <p:sldId id="266" r:id="rId16"/>
    <p:sldId id="278" r:id="rId17"/>
    <p:sldId id="275" r:id="rId18"/>
    <p:sldId id="267" r:id="rId19"/>
    <p:sldId id="277" r:id="rId20"/>
    <p:sldId id="269" r:id="rId21"/>
    <p:sldId id="270" r:id="rId22"/>
    <p:sldId id="279" r:id="rId23"/>
    <p:sldId id="271" r:id="rId24"/>
    <p:sldId id="273" r:id="rId25"/>
    <p:sldId id="272" r:id="rId2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58EBA-2997-01DA-22A6-56D7B43C7697}" v="3" dt="2026-02-11T10:16:16.6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que Farmery" userId="S::monique.farmery@warden-house.kent.sch.uk::181fbcec-78a3-41d7-9bec-735768989b92" providerId="AD" clId="Web-{13158EBA-2997-01DA-22A6-56D7B43C7697}"/>
    <pc:docChg chg="modSld">
      <pc:chgData name="Monique Farmery" userId="S::monique.farmery@warden-house.kent.sch.uk::181fbcec-78a3-41d7-9bec-735768989b92" providerId="AD" clId="Web-{13158EBA-2997-01DA-22A6-56D7B43C7697}" dt="2026-02-11T10:16:16.377" v="1" actId="20577"/>
      <pc:docMkLst>
        <pc:docMk/>
      </pc:docMkLst>
      <pc:sldChg chg="modSp">
        <pc:chgData name="Monique Farmery" userId="S::monique.farmery@warden-house.kent.sch.uk::181fbcec-78a3-41d7-9bec-735768989b92" providerId="AD" clId="Web-{13158EBA-2997-01DA-22A6-56D7B43C7697}" dt="2026-02-11T10:16:16.377" v="1" actId="20577"/>
        <pc:sldMkLst>
          <pc:docMk/>
          <pc:sldMk cId="0" sldId="256"/>
        </pc:sldMkLst>
        <pc:spChg chg="mod">
          <ac:chgData name="Monique Farmery" userId="S::monique.farmery@warden-house.kent.sch.uk::181fbcec-78a3-41d7-9bec-735768989b92" providerId="AD" clId="Web-{13158EBA-2997-01DA-22A6-56D7B43C7697}" dt="2026-02-11T10:16:16.377" v="1" actId="20577"/>
          <ac:spMkLst>
            <pc:docMk/>
            <pc:sldMk cId="0" sldId="256"/>
            <ac:spMk id="307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797675" cy="9926638"/>
          </a:xfrm>
          <a:prstGeom prst="roundRect">
            <a:avLst>
              <a:gd name="adj" fmla="val 23"/>
            </a:avLst>
          </a:prstGeom>
          <a:solidFill>
            <a:srgbClr val="FFFFFF"/>
          </a:solidFill>
          <a:ln w="9525">
            <a:noFill/>
            <a:round/>
            <a:headEnd/>
            <a:tailEnd/>
          </a:ln>
        </p:spPr>
        <p:txBody>
          <a:bodyPr wrap="none" anchor="ctr"/>
          <a:lstStyle/>
          <a:p>
            <a:pPr>
              <a:buClr>
                <a:srgbClr val="000000"/>
              </a:buClr>
              <a:buSzPct val="100000"/>
              <a:buFont typeface="Times New Roman" pitchFamily="18" charset="0"/>
              <a:buNone/>
            </a:pPr>
            <a:endParaRPr lang="en-US" altLang="en-US"/>
          </a:p>
        </p:txBody>
      </p:sp>
      <p:sp>
        <p:nvSpPr>
          <p:cNvPr id="2051" name="Text Box 2"/>
          <p:cNvSpPr txBox="1">
            <a:spLocks noChangeArrowheads="1"/>
          </p:cNvSpPr>
          <p:nvPr/>
        </p:nvSpPr>
        <p:spPr bwMode="auto">
          <a:xfrm>
            <a:off x="0" y="0"/>
            <a:ext cx="2945659" cy="496332"/>
          </a:xfrm>
          <a:prstGeom prst="rect">
            <a:avLst/>
          </a:prstGeom>
          <a:noFill/>
          <a:ln w="9525">
            <a:noFill/>
            <a:miter lim="800000"/>
            <a:headEnd/>
            <a:tailEnd/>
          </a:ln>
        </p:spPr>
        <p:txBody>
          <a:bodyPr wrap="none" anchor="ctr"/>
          <a:lstStyle/>
          <a:p>
            <a:pPr>
              <a:buClr>
                <a:srgbClr val="000000"/>
              </a:buClr>
              <a:buSzPct val="100000"/>
              <a:buFont typeface="Times New Roman" pitchFamily="18" charset="0"/>
              <a:buNone/>
            </a:pPr>
            <a:endParaRPr lang="en-US" altLang="en-US"/>
          </a:p>
        </p:txBody>
      </p:sp>
      <p:sp>
        <p:nvSpPr>
          <p:cNvPr id="2052" name="Text Box 3"/>
          <p:cNvSpPr txBox="1">
            <a:spLocks noChangeArrowheads="1"/>
          </p:cNvSpPr>
          <p:nvPr/>
        </p:nvSpPr>
        <p:spPr bwMode="auto">
          <a:xfrm>
            <a:off x="3850443" y="0"/>
            <a:ext cx="2945659" cy="496332"/>
          </a:xfrm>
          <a:prstGeom prst="rect">
            <a:avLst/>
          </a:prstGeom>
          <a:noFill/>
          <a:ln w="9525">
            <a:noFill/>
            <a:miter lim="800000"/>
            <a:headEnd/>
            <a:tailEnd/>
          </a:ln>
        </p:spPr>
        <p:txBody>
          <a:bodyPr wrap="none" anchor="ctr"/>
          <a:lstStyle/>
          <a:p>
            <a:pPr>
              <a:buClr>
                <a:srgbClr val="000000"/>
              </a:buClr>
              <a:buSzPct val="100000"/>
              <a:buFont typeface="Times New Roman" pitchFamily="18" charset="0"/>
              <a:buNone/>
            </a:pPr>
            <a:endParaRPr lang="en-US" altLang="en-US"/>
          </a:p>
        </p:txBody>
      </p:sp>
      <p:sp>
        <p:nvSpPr>
          <p:cNvPr id="2053" name="Rectangle 4"/>
          <p:cNvSpPr>
            <a:spLocks noGrp="1" noRot="1" noChangeAspect="1" noChangeArrowheads="1"/>
          </p:cNvSpPr>
          <p:nvPr>
            <p:ph type="sldImg"/>
          </p:nvPr>
        </p:nvSpPr>
        <p:spPr bwMode="auto">
          <a:xfrm>
            <a:off x="917575" y="744538"/>
            <a:ext cx="4960938" cy="3721100"/>
          </a:xfrm>
          <a:prstGeom prst="rect">
            <a:avLst/>
          </a:prstGeom>
          <a:noFill/>
          <a:ln w="9360" cap="sq">
            <a:solidFill>
              <a:srgbClr val="000000"/>
            </a:solidFill>
            <a:miter lim="800000"/>
            <a:headEnd/>
            <a:tailEnd/>
          </a:ln>
        </p:spPr>
      </p:sp>
      <p:sp>
        <p:nvSpPr>
          <p:cNvPr id="2" name="Rectangle 5"/>
          <p:cNvSpPr>
            <a:spLocks noGrp="1" noChangeArrowheads="1"/>
          </p:cNvSpPr>
          <p:nvPr>
            <p:ph type="body"/>
          </p:nvPr>
        </p:nvSpPr>
        <p:spPr bwMode="auto">
          <a:xfrm>
            <a:off x="679768" y="4715154"/>
            <a:ext cx="5436567" cy="4465264"/>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0000" tIns="46800" rIns="90000" bIns="46800" numCol="1" anchor="t" anchorCtr="0" compatLnSpc="1">
            <a:prstTxWarp prst="textNoShape">
              <a:avLst/>
            </a:prstTxWarp>
          </a:bodyPr>
          <a:lstStyle/>
          <a:p>
            <a:pPr lvl="0"/>
            <a:endParaRPr lang="en-US" noProof="0"/>
          </a:p>
        </p:txBody>
      </p:sp>
      <p:sp>
        <p:nvSpPr>
          <p:cNvPr id="2055" name="Text Box 6"/>
          <p:cNvSpPr txBox="1">
            <a:spLocks noChangeArrowheads="1"/>
          </p:cNvSpPr>
          <p:nvPr/>
        </p:nvSpPr>
        <p:spPr bwMode="auto">
          <a:xfrm>
            <a:off x="0" y="9428583"/>
            <a:ext cx="2945659" cy="496332"/>
          </a:xfrm>
          <a:prstGeom prst="rect">
            <a:avLst/>
          </a:prstGeom>
          <a:noFill/>
          <a:ln w="9525">
            <a:noFill/>
            <a:miter lim="800000"/>
            <a:headEnd/>
            <a:tailEnd/>
          </a:ln>
        </p:spPr>
        <p:txBody>
          <a:bodyPr wrap="none" anchor="ctr"/>
          <a:lstStyle/>
          <a:p>
            <a:pPr>
              <a:buClr>
                <a:srgbClr val="000000"/>
              </a:buClr>
              <a:buSzPct val="100000"/>
              <a:buFont typeface="Times New Roman" pitchFamily="18" charset="0"/>
              <a:buNone/>
            </a:pPr>
            <a:endParaRPr lang="en-US" altLang="en-US"/>
          </a:p>
        </p:txBody>
      </p:sp>
      <p:sp>
        <p:nvSpPr>
          <p:cNvPr id="3" name="Rectangle 7"/>
          <p:cNvSpPr>
            <a:spLocks noGrp="1" noChangeArrowheads="1"/>
          </p:cNvSpPr>
          <p:nvPr>
            <p:ph type="sldNum"/>
          </p:nvPr>
        </p:nvSpPr>
        <p:spPr bwMode="auto">
          <a:xfrm>
            <a:off x="3850443" y="9428583"/>
            <a:ext cx="2944085" cy="494608"/>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vert="horz" wrap="square" lIns="90000" tIns="46800" rIns="90000" bIns="46800" numCol="1" anchor="b" anchorCtr="0" compatLnSpc="1">
            <a:prstTxWarp prst="textNoShape">
              <a:avLst/>
            </a:prstTxWarp>
          </a:bodyPr>
          <a:lstStyle>
            <a:lvl1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charset="0"/>
              </a:defRPr>
            </a:lvl1pPr>
          </a:lstStyle>
          <a:p>
            <a:fld id="{2665DEBF-5835-4F55-9F85-12C2B121CD5C}" type="slidenum">
              <a:rPr lang="en-US" altLang="en-US"/>
              <a:pPr/>
              <a:t>‹#›</a:t>
            </a:fld>
            <a:endParaRPr lang="en-US" altLang="en-US"/>
          </a:p>
        </p:txBody>
      </p:sp>
    </p:spTree>
    <p:extLst>
      <p:ext uri="{BB962C8B-B14F-4D97-AF65-F5344CB8AC3E}">
        <p14:creationId xmlns:p14="http://schemas.microsoft.com/office/powerpoint/2010/main" val="94956796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MS PGothic" panose="020B0600070205080204" pitchFamily="34" charset="-128"/>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MS PGothic" panose="020B0600070205080204" pitchFamily="34"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MS PGothic" panose="020B0600070205080204" pitchFamily="34"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MS PGothic" panose="020B0600070205080204" pitchFamily="34"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MS PGothic"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7"/>
          <p:cNvSpPr>
            <a:spLocks noGrp="1" noChangeArrowheads="1"/>
          </p:cNvSpPr>
          <p:nvPr>
            <p:ph type="sldNum" sz="quarter"/>
          </p:nvPr>
        </p:nvSpPr>
        <p:spPr>
          <a:noFill/>
          <a:ln>
            <a:miter lim="800000"/>
            <a:headEnd/>
            <a:tailEnd/>
          </a:ln>
        </p:spPr>
        <p:txBody>
          <a:bodyPr/>
          <a:lstStyle/>
          <a:p>
            <a:fld id="{14D8A607-C918-43E8-81D3-1E5A574C06D7}" type="slidenum">
              <a:rPr lang="en-US" altLang="en-US"/>
              <a:pPr/>
              <a:t>1</a:t>
            </a:fld>
            <a:endParaRPr lang="en-US" altLang="en-US"/>
          </a:p>
        </p:txBody>
      </p:sp>
      <p:sp>
        <p:nvSpPr>
          <p:cNvPr id="4099"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BC65B2DD-7BC1-4768-BBE0-E8140AF0FBF8}"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a:t>
            </a:fld>
            <a:endParaRPr lang="en-US" altLang="en-US" sz="1200">
              <a:solidFill>
                <a:srgbClr val="000000"/>
              </a:solidFill>
              <a:latin typeface="Arial" charset="0"/>
            </a:endParaRPr>
          </a:p>
        </p:txBody>
      </p:sp>
      <p:sp>
        <p:nvSpPr>
          <p:cNvPr id="21506"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1507"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248534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7"/>
          <p:cNvSpPr>
            <a:spLocks noGrp="1" noChangeArrowheads="1"/>
          </p:cNvSpPr>
          <p:nvPr>
            <p:ph type="sldNum" sz="quarter"/>
          </p:nvPr>
        </p:nvSpPr>
        <p:spPr>
          <a:noFill/>
          <a:ln>
            <a:miter lim="800000"/>
            <a:headEnd/>
            <a:tailEnd/>
          </a:ln>
        </p:spPr>
        <p:txBody>
          <a:bodyPr/>
          <a:lstStyle/>
          <a:p>
            <a:fld id="{750602C6-6BE4-4E96-85F0-832DC352AEEC}" type="slidenum">
              <a:rPr lang="en-US" altLang="en-US"/>
              <a:pPr/>
              <a:t>2</a:t>
            </a:fld>
            <a:endParaRPr lang="en-US" altLang="en-US"/>
          </a:p>
        </p:txBody>
      </p:sp>
      <p:sp>
        <p:nvSpPr>
          <p:cNvPr id="22529"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2530"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516725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7"/>
          <p:cNvSpPr>
            <a:spLocks noGrp="1" noChangeArrowheads="1"/>
          </p:cNvSpPr>
          <p:nvPr>
            <p:ph type="sldNum" sz="quarter"/>
          </p:nvPr>
        </p:nvSpPr>
        <p:spPr>
          <a:noFill/>
          <a:ln>
            <a:miter lim="800000"/>
            <a:headEnd/>
            <a:tailEnd/>
          </a:ln>
        </p:spPr>
        <p:txBody>
          <a:bodyPr/>
          <a:lstStyle/>
          <a:p>
            <a:fld id="{095E3974-9D83-411C-934D-22994DF1D386}" type="slidenum">
              <a:rPr lang="en-US" altLang="en-US"/>
              <a:pPr/>
              <a:t>4</a:t>
            </a:fld>
            <a:endParaRPr lang="en-US" altLang="en-US"/>
          </a:p>
        </p:txBody>
      </p:sp>
      <p:sp>
        <p:nvSpPr>
          <p:cNvPr id="8195"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E498017-2B4C-4948-B7FC-D2EF272AA0C6}"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4</a:t>
            </a:fld>
            <a:endParaRPr lang="en-US" altLang="en-US" sz="1200">
              <a:solidFill>
                <a:srgbClr val="000000"/>
              </a:solidFill>
              <a:latin typeface="Arial" charset="0"/>
            </a:endParaRPr>
          </a:p>
        </p:txBody>
      </p:sp>
      <p:sp>
        <p:nvSpPr>
          <p:cNvPr id="23554"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3555"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1727062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7"/>
          <p:cNvSpPr>
            <a:spLocks noGrp="1" noChangeArrowheads="1"/>
          </p:cNvSpPr>
          <p:nvPr>
            <p:ph type="sldNum" sz="quarter"/>
          </p:nvPr>
        </p:nvSpPr>
        <p:spPr>
          <a:noFill/>
          <a:ln>
            <a:miter lim="800000"/>
            <a:headEnd/>
            <a:tailEnd/>
          </a:ln>
        </p:spPr>
        <p:txBody>
          <a:bodyPr/>
          <a:lstStyle/>
          <a:p>
            <a:fld id="{EACF4721-6FDC-4751-B3B3-20EB85AD5943}" type="slidenum">
              <a:rPr lang="en-US" altLang="en-US"/>
              <a:pPr/>
              <a:t>5</a:t>
            </a:fld>
            <a:endParaRPr lang="en-US" altLang="en-US"/>
          </a:p>
        </p:txBody>
      </p:sp>
      <p:sp>
        <p:nvSpPr>
          <p:cNvPr id="10243"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2C8524F1-56EA-4C67-981D-555404646C25}"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5</a:t>
            </a:fld>
            <a:endParaRPr lang="en-US" altLang="en-US" sz="1200">
              <a:solidFill>
                <a:srgbClr val="000000"/>
              </a:solidFill>
              <a:latin typeface="Arial" charset="0"/>
            </a:endParaRPr>
          </a:p>
        </p:txBody>
      </p:sp>
      <p:sp>
        <p:nvSpPr>
          <p:cNvPr id="24578"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4579"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943856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7"/>
          <p:cNvSpPr>
            <a:spLocks noGrp="1" noChangeArrowheads="1"/>
          </p:cNvSpPr>
          <p:nvPr>
            <p:ph type="sldNum" sz="quarter"/>
          </p:nvPr>
        </p:nvSpPr>
        <p:spPr>
          <a:noFill/>
          <a:ln>
            <a:miter lim="800000"/>
            <a:headEnd/>
            <a:tailEnd/>
          </a:ln>
        </p:spPr>
        <p:txBody>
          <a:bodyPr/>
          <a:lstStyle/>
          <a:p>
            <a:fld id="{3290E60A-4660-4CBC-A501-896CF4A7CF1E}" type="slidenum">
              <a:rPr lang="en-US" altLang="en-US"/>
              <a:pPr/>
              <a:t>6</a:t>
            </a:fld>
            <a:endParaRPr lang="en-US" altLang="en-US"/>
          </a:p>
        </p:txBody>
      </p:sp>
      <p:sp>
        <p:nvSpPr>
          <p:cNvPr id="12291"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1B7907D-0456-4004-B1DE-CC6D8B42C32F}"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6</a:t>
            </a:fld>
            <a:endParaRPr lang="en-US" altLang="en-US" sz="1200">
              <a:solidFill>
                <a:srgbClr val="000000"/>
              </a:solidFill>
              <a:latin typeface="Arial" charset="0"/>
            </a:endParaRPr>
          </a:p>
        </p:txBody>
      </p:sp>
      <p:sp>
        <p:nvSpPr>
          <p:cNvPr id="25602"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5603"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1068960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7"/>
          <p:cNvSpPr>
            <a:spLocks noGrp="1" noChangeArrowheads="1"/>
          </p:cNvSpPr>
          <p:nvPr>
            <p:ph type="sldNum" sz="quarter"/>
          </p:nvPr>
        </p:nvSpPr>
        <p:spPr>
          <a:noFill/>
          <a:ln>
            <a:miter lim="800000"/>
            <a:headEnd/>
            <a:tailEnd/>
          </a:ln>
        </p:spPr>
        <p:txBody>
          <a:bodyPr/>
          <a:lstStyle/>
          <a:p>
            <a:fld id="{6BD82DF4-BAA5-465C-91BB-E0E1A4C921C5}" type="slidenum">
              <a:rPr lang="en-US" altLang="en-US"/>
              <a:pPr/>
              <a:t>7</a:t>
            </a:fld>
            <a:endParaRPr lang="en-US" altLang="en-US"/>
          </a:p>
        </p:txBody>
      </p:sp>
      <p:sp>
        <p:nvSpPr>
          <p:cNvPr id="14339"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DA23E254-32B4-4C93-B81B-8DADCA2E2D53}"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7</a:t>
            </a:fld>
            <a:endParaRPr lang="en-US" altLang="en-US" sz="1200">
              <a:solidFill>
                <a:srgbClr val="000000"/>
              </a:solidFill>
              <a:latin typeface="Arial" charset="0"/>
            </a:endParaRPr>
          </a:p>
        </p:txBody>
      </p:sp>
      <p:sp>
        <p:nvSpPr>
          <p:cNvPr id="26626"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6627"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1413127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7"/>
          <p:cNvSpPr>
            <a:spLocks noGrp="1" noChangeArrowheads="1"/>
          </p:cNvSpPr>
          <p:nvPr>
            <p:ph type="sldNum" sz="quarter"/>
          </p:nvPr>
        </p:nvSpPr>
        <p:spPr>
          <a:noFill/>
          <a:ln>
            <a:miter lim="800000"/>
            <a:headEnd/>
            <a:tailEnd/>
          </a:ln>
        </p:spPr>
        <p:txBody>
          <a:bodyPr/>
          <a:lstStyle/>
          <a:p>
            <a:fld id="{5F9205CD-C83B-41DB-B3A4-7353C63E312C}" type="slidenum">
              <a:rPr lang="en-US" altLang="en-US"/>
              <a:pPr/>
              <a:t>8</a:t>
            </a:fld>
            <a:endParaRPr lang="en-US" altLang="en-US"/>
          </a:p>
        </p:txBody>
      </p:sp>
      <p:sp>
        <p:nvSpPr>
          <p:cNvPr id="16387"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D7A19E0E-985E-4426-8373-743FD199EA10}"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8</a:t>
            </a:fld>
            <a:endParaRPr lang="en-US" altLang="en-US" sz="1200">
              <a:solidFill>
                <a:srgbClr val="000000"/>
              </a:solidFill>
              <a:latin typeface="Arial" charset="0"/>
            </a:endParaRPr>
          </a:p>
        </p:txBody>
      </p:sp>
      <p:sp>
        <p:nvSpPr>
          <p:cNvPr id="27650"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7651"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62949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7"/>
          <p:cNvSpPr>
            <a:spLocks noGrp="1" noChangeArrowheads="1"/>
          </p:cNvSpPr>
          <p:nvPr>
            <p:ph type="sldNum" sz="quarter"/>
          </p:nvPr>
        </p:nvSpPr>
        <p:spPr>
          <a:noFill/>
          <a:ln>
            <a:miter lim="800000"/>
            <a:headEnd/>
            <a:tailEnd/>
          </a:ln>
        </p:spPr>
        <p:txBody>
          <a:bodyPr/>
          <a:lstStyle/>
          <a:p>
            <a:fld id="{78FFF6DB-51B8-4E27-BCE7-FE9905C99787}" type="slidenum">
              <a:rPr lang="en-US" altLang="en-US"/>
              <a:pPr/>
              <a:t>9</a:t>
            </a:fld>
            <a:endParaRPr lang="en-US" altLang="en-US"/>
          </a:p>
        </p:txBody>
      </p:sp>
      <p:sp>
        <p:nvSpPr>
          <p:cNvPr id="18435"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F47D4AC-C3C7-4317-B70E-C3E0EDB10683}"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9</a:t>
            </a:fld>
            <a:endParaRPr lang="en-US" altLang="en-US" sz="1200">
              <a:solidFill>
                <a:srgbClr val="000000"/>
              </a:solidFill>
              <a:latin typeface="Arial" charset="0"/>
            </a:endParaRPr>
          </a:p>
        </p:txBody>
      </p:sp>
      <p:sp>
        <p:nvSpPr>
          <p:cNvPr id="28674"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8675"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557036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a:ln>
            <a:miter lim="800000"/>
            <a:headEnd/>
            <a:tailEnd/>
          </a:ln>
        </p:spPr>
        <p:txBody>
          <a:bodyPr/>
          <a:lstStyle/>
          <a:p>
            <a:fld id="{6FA3DE86-222D-4569-9572-4D0B04410E23}" type="slidenum">
              <a:rPr lang="en-US" altLang="en-US"/>
              <a:pPr/>
              <a:t>10</a:t>
            </a:fld>
            <a:endParaRPr lang="en-US" altLang="en-US"/>
          </a:p>
        </p:txBody>
      </p:sp>
      <p:sp>
        <p:nvSpPr>
          <p:cNvPr id="20483"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674E8BF4-2FF0-462B-A3F6-29A82364E39F}"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10</a:t>
            </a:fld>
            <a:endParaRPr lang="en-US" altLang="en-US" sz="1200">
              <a:solidFill>
                <a:srgbClr val="000000"/>
              </a:solidFill>
              <a:latin typeface="Arial" charset="0"/>
            </a:endParaRPr>
          </a:p>
        </p:txBody>
      </p:sp>
      <p:sp>
        <p:nvSpPr>
          <p:cNvPr id="29698"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29699"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3365116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7"/>
          <p:cNvSpPr>
            <a:spLocks noGrp="1" noChangeArrowheads="1"/>
          </p:cNvSpPr>
          <p:nvPr>
            <p:ph type="sldNum" sz="quarter"/>
          </p:nvPr>
        </p:nvSpPr>
        <p:spPr>
          <a:noFill/>
          <a:ln>
            <a:miter lim="800000"/>
            <a:headEnd/>
            <a:tailEnd/>
          </a:ln>
        </p:spPr>
        <p:txBody>
          <a:bodyPr/>
          <a:lstStyle/>
          <a:p>
            <a:fld id="{2392B1D0-17FA-4D93-8AF7-C355846AE11B}" type="slidenum">
              <a:rPr lang="en-US" altLang="en-US"/>
              <a:pPr/>
              <a:t>11</a:t>
            </a:fld>
            <a:endParaRPr lang="en-US" altLang="en-US"/>
          </a:p>
        </p:txBody>
      </p:sp>
      <p:sp>
        <p:nvSpPr>
          <p:cNvPr id="22531"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CCB765B-0F33-41FD-AB44-45B8D9B5B400}"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11</a:t>
            </a:fld>
            <a:endParaRPr lang="en-US" altLang="en-US" sz="1200">
              <a:solidFill>
                <a:srgbClr val="000000"/>
              </a:solidFill>
              <a:latin typeface="Arial" charset="0"/>
            </a:endParaRPr>
          </a:p>
        </p:txBody>
      </p:sp>
      <p:sp>
        <p:nvSpPr>
          <p:cNvPr id="30722"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0723"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1069700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7"/>
          <p:cNvSpPr>
            <a:spLocks noGrp="1" noChangeArrowheads="1"/>
          </p:cNvSpPr>
          <p:nvPr>
            <p:ph type="sldNum" sz="quarter"/>
          </p:nvPr>
        </p:nvSpPr>
        <p:spPr>
          <a:noFill/>
          <a:ln>
            <a:miter lim="800000"/>
            <a:headEnd/>
            <a:tailEnd/>
          </a:ln>
        </p:spPr>
        <p:txBody>
          <a:bodyPr/>
          <a:lstStyle/>
          <a:p>
            <a:fld id="{8A83BDE7-FA45-41AE-B0FC-6FD22D5CFD19}" type="slidenum">
              <a:rPr lang="en-US" altLang="en-US"/>
              <a:pPr/>
              <a:t>12</a:t>
            </a:fld>
            <a:endParaRPr lang="en-US" altLang="en-US"/>
          </a:p>
        </p:txBody>
      </p:sp>
      <p:sp>
        <p:nvSpPr>
          <p:cNvPr id="24579"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73D3E23-E517-45D4-90C5-BF1C749FB4B0}"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12</a:t>
            </a:fld>
            <a:endParaRPr lang="en-US" altLang="en-US" sz="1200">
              <a:solidFill>
                <a:srgbClr val="000000"/>
              </a:solidFill>
              <a:latin typeface="Arial" charset="0"/>
            </a:endParaRPr>
          </a:p>
        </p:txBody>
      </p:sp>
      <p:sp>
        <p:nvSpPr>
          <p:cNvPr id="31746"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1747"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252712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7"/>
          <p:cNvSpPr>
            <a:spLocks noGrp="1" noChangeArrowheads="1"/>
          </p:cNvSpPr>
          <p:nvPr>
            <p:ph type="sldNum" sz="quarter"/>
          </p:nvPr>
        </p:nvSpPr>
        <p:spPr>
          <a:noFill/>
          <a:ln>
            <a:miter lim="800000"/>
            <a:headEnd/>
            <a:tailEnd/>
          </a:ln>
        </p:spPr>
        <p:txBody>
          <a:bodyPr/>
          <a:lstStyle/>
          <a:p>
            <a:fld id="{8A83BDE7-FA45-41AE-B0FC-6FD22D5CFD19}" type="slidenum">
              <a:rPr lang="en-US" altLang="en-US"/>
              <a:pPr/>
              <a:t>13</a:t>
            </a:fld>
            <a:endParaRPr lang="en-US" altLang="en-US"/>
          </a:p>
        </p:txBody>
      </p:sp>
      <p:sp>
        <p:nvSpPr>
          <p:cNvPr id="24579"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73D3E23-E517-45D4-90C5-BF1C749FB4B0}"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13</a:t>
            </a:fld>
            <a:endParaRPr lang="en-US" altLang="en-US" sz="1200">
              <a:solidFill>
                <a:srgbClr val="000000"/>
              </a:solidFill>
              <a:latin typeface="Arial" charset="0"/>
            </a:endParaRPr>
          </a:p>
        </p:txBody>
      </p:sp>
      <p:sp>
        <p:nvSpPr>
          <p:cNvPr id="31746"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1747"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4190077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7"/>
          <p:cNvSpPr>
            <a:spLocks noGrp="1" noChangeArrowheads="1"/>
          </p:cNvSpPr>
          <p:nvPr>
            <p:ph type="sldNum" sz="quarter"/>
          </p:nvPr>
        </p:nvSpPr>
        <p:spPr>
          <a:noFill/>
          <a:ln>
            <a:miter lim="800000"/>
            <a:headEnd/>
            <a:tailEnd/>
          </a:ln>
        </p:spPr>
        <p:txBody>
          <a:bodyPr/>
          <a:lstStyle/>
          <a:p>
            <a:fld id="{ADB59AD2-BB37-4E6C-A77C-A60B193BE0C6}" type="slidenum">
              <a:rPr lang="en-US" altLang="en-US"/>
              <a:pPr/>
              <a:t>14</a:t>
            </a:fld>
            <a:endParaRPr lang="en-US" altLang="en-US"/>
          </a:p>
        </p:txBody>
      </p:sp>
      <p:sp>
        <p:nvSpPr>
          <p:cNvPr id="32769"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2770"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65431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7"/>
          <p:cNvSpPr>
            <a:spLocks noGrp="1" noChangeArrowheads="1"/>
          </p:cNvSpPr>
          <p:nvPr>
            <p:ph type="sldNum" sz="quarter"/>
          </p:nvPr>
        </p:nvSpPr>
        <p:spPr>
          <a:noFill/>
          <a:ln>
            <a:miter lim="800000"/>
            <a:headEnd/>
            <a:tailEnd/>
          </a:ln>
        </p:spPr>
        <p:txBody>
          <a:bodyPr/>
          <a:lstStyle/>
          <a:p>
            <a:fld id="{ADB59AD2-BB37-4E6C-A77C-A60B193BE0C6}" type="slidenum">
              <a:rPr lang="en-US" altLang="en-US"/>
              <a:pPr/>
              <a:t>15</a:t>
            </a:fld>
            <a:endParaRPr lang="en-US" altLang="en-US"/>
          </a:p>
        </p:txBody>
      </p:sp>
      <p:sp>
        <p:nvSpPr>
          <p:cNvPr id="32769"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2770"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436573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7"/>
          <p:cNvSpPr>
            <a:spLocks noGrp="1" noChangeArrowheads="1"/>
          </p:cNvSpPr>
          <p:nvPr>
            <p:ph type="sldNum" sz="quarter"/>
          </p:nvPr>
        </p:nvSpPr>
        <p:spPr>
          <a:noFill/>
          <a:ln>
            <a:miter lim="800000"/>
            <a:headEnd/>
            <a:tailEnd/>
          </a:ln>
        </p:spPr>
        <p:txBody>
          <a:bodyPr/>
          <a:lstStyle/>
          <a:p>
            <a:fld id="{ADB59AD2-BB37-4E6C-A77C-A60B193BE0C6}" type="slidenum">
              <a:rPr lang="en-US" altLang="en-US"/>
              <a:pPr/>
              <a:t>16</a:t>
            </a:fld>
            <a:endParaRPr lang="en-US" altLang="en-US"/>
          </a:p>
        </p:txBody>
      </p:sp>
      <p:sp>
        <p:nvSpPr>
          <p:cNvPr id="32769"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2770"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424799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7"/>
          <p:cNvSpPr>
            <a:spLocks noGrp="1" noChangeArrowheads="1"/>
          </p:cNvSpPr>
          <p:nvPr>
            <p:ph type="sldNum" sz="quarter"/>
          </p:nvPr>
        </p:nvSpPr>
        <p:spPr>
          <a:noFill/>
          <a:ln>
            <a:miter lim="800000"/>
            <a:headEnd/>
            <a:tailEnd/>
          </a:ln>
        </p:spPr>
        <p:txBody>
          <a:bodyPr/>
          <a:lstStyle/>
          <a:p>
            <a:fld id="{5FC90623-5558-4AEA-9316-CF56BA1C1AD4}" type="slidenum">
              <a:rPr lang="en-US" altLang="en-US"/>
              <a:pPr/>
              <a:t>17</a:t>
            </a:fld>
            <a:endParaRPr lang="en-US" altLang="en-US"/>
          </a:p>
        </p:txBody>
      </p:sp>
      <p:sp>
        <p:nvSpPr>
          <p:cNvPr id="34817"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4818"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4095790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7"/>
          <p:cNvSpPr>
            <a:spLocks noGrp="1" noChangeArrowheads="1"/>
          </p:cNvSpPr>
          <p:nvPr>
            <p:ph type="sldNum" sz="quarter"/>
          </p:nvPr>
        </p:nvSpPr>
        <p:spPr>
          <a:noFill/>
          <a:ln>
            <a:miter lim="800000"/>
            <a:headEnd/>
            <a:tailEnd/>
          </a:ln>
        </p:spPr>
        <p:txBody>
          <a:bodyPr/>
          <a:lstStyle/>
          <a:p>
            <a:fld id="{0185CEB6-105F-4BFF-8D5C-3FC47150D83D}" type="slidenum">
              <a:rPr lang="en-US" altLang="en-US"/>
              <a:pPr/>
              <a:t>18</a:t>
            </a:fld>
            <a:endParaRPr lang="en-US" altLang="en-US"/>
          </a:p>
        </p:txBody>
      </p:sp>
      <p:sp>
        <p:nvSpPr>
          <p:cNvPr id="35841" name="Text Box 1"/>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5842" name="Text Box 2"/>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5535622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p:nvPr>
        </p:nvSpPr>
        <p:spPr>
          <a:noFill/>
          <a:ln>
            <a:miter lim="800000"/>
            <a:headEnd/>
            <a:tailEnd/>
          </a:ln>
        </p:spPr>
        <p:txBody>
          <a:bodyPr/>
          <a:lstStyle/>
          <a:p>
            <a:fld id="{18B3D622-1F94-4FBF-8676-E48D74893C92}" type="slidenum">
              <a:rPr lang="en-US" altLang="en-US"/>
              <a:pPr/>
              <a:t>20</a:t>
            </a:fld>
            <a:endParaRPr lang="en-US" altLang="en-US"/>
          </a:p>
        </p:txBody>
      </p:sp>
      <p:sp>
        <p:nvSpPr>
          <p:cNvPr id="34819"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EFD8285-F979-48BE-B5EE-AF7DDE6FF96E}"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20</a:t>
            </a:fld>
            <a:endParaRPr lang="en-US" altLang="en-US" sz="1200">
              <a:solidFill>
                <a:srgbClr val="000000"/>
              </a:solidFill>
              <a:latin typeface="Arial" charset="0"/>
            </a:endParaRPr>
          </a:p>
        </p:txBody>
      </p:sp>
      <p:sp>
        <p:nvSpPr>
          <p:cNvPr id="36866"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6867"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6326095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7"/>
          <p:cNvSpPr>
            <a:spLocks noGrp="1" noChangeArrowheads="1"/>
          </p:cNvSpPr>
          <p:nvPr>
            <p:ph type="sldNum" sz="quarter"/>
          </p:nvPr>
        </p:nvSpPr>
        <p:spPr>
          <a:noFill/>
          <a:ln>
            <a:miter lim="800000"/>
            <a:headEnd/>
            <a:tailEnd/>
          </a:ln>
        </p:spPr>
        <p:txBody>
          <a:bodyPr/>
          <a:lstStyle/>
          <a:p>
            <a:fld id="{FA12E36A-E249-4C2A-863A-BD1BC92C7391}" type="slidenum">
              <a:rPr lang="en-US" altLang="en-US"/>
              <a:pPr/>
              <a:t>21</a:t>
            </a:fld>
            <a:endParaRPr lang="en-US" altLang="en-US"/>
          </a:p>
        </p:txBody>
      </p:sp>
      <p:sp>
        <p:nvSpPr>
          <p:cNvPr id="38915"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010C8239-ECBB-4138-B0F6-65D33E402C95}"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21</a:t>
            </a:fld>
            <a:endParaRPr lang="en-US" altLang="en-US" sz="1200">
              <a:solidFill>
                <a:srgbClr val="000000"/>
              </a:solidFill>
              <a:latin typeface="Arial" charset="0"/>
            </a:endParaRPr>
          </a:p>
        </p:txBody>
      </p:sp>
      <p:sp>
        <p:nvSpPr>
          <p:cNvPr id="2" name="Text Box 2"/>
          <p:cNvSpPr>
            <a:spLocks noGrp="1" noRot="1" noChangeAspect="1" noChangeArrowheads="1"/>
          </p:cNvSpPr>
          <p:nvPr>
            <p:ph type="sldImg"/>
          </p:nvPr>
        </p:nvSpPr>
        <p:spPr>
          <a:xfrm>
            <a:off x="1132946" y="744498"/>
            <a:ext cx="4531783" cy="3722489"/>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 name="Text Box 2"/>
          <p:cNvSpPr>
            <a:spLocks noGrp="1" noRot="1" noChangeAspect="1" noChangeArrowheads="1" noTextEdit="1"/>
          </p:cNvSpPr>
          <p:nvPr>
            <p:ph type="sldImg"/>
          </p:nvPr>
        </p:nvSpPr>
        <p:spPr>
          <a:xfrm>
            <a:off x="917575" y="744538"/>
            <a:ext cx="4962525" cy="3722687"/>
          </a:xfrm>
          <a:solidFill>
            <a:srgbClr val="FFFFFF"/>
          </a:solidFill>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4"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2451852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7"/>
          <p:cNvSpPr>
            <a:spLocks noGrp="1" noChangeArrowheads="1"/>
          </p:cNvSpPr>
          <p:nvPr>
            <p:ph type="sldNum" sz="quarter"/>
          </p:nvPr>
        </p:nvSpPr>
        <p:spPr>
          <a:noFill/>
          <a:ln>
            <a:miter lim="800000"/>
            <a:headEnd/>
            <a:tailEnd/>
          </a:ln>
        </p:spPr>
        <p:txBody>
          <a:bodyPr/>
          <a:lstStyle/>
          <a:p>
            <a:fld id="{BC987014-CFE1-47C8-9288-858782669D86}" type="slidenum">
              <a:rPr lang="en-US" altLang="en-US"/>
              <a:pPr/>
              <a:t>22</a:t>
            </a:fld>
            <a:endParaRPr lang="en-US" altLang="en-US"/>
          </a:p>
        </p:txBody>
      </p:sp>
      <p:sp>
        <p:nvSpPr>
          <p:cNvPr id="36867" name="Text Box 1"/>
          <p:cNvSpPr txBox="1">
            <a:spLocks noChangeArrowheads="1"/>
          </p:cNvSpPr>
          <p:nvPr/>
        </p:nvSpPr>
        <p:spPr bwMode="auto">
          <a:xfrm>
            <a:off x="3850443" y="9428583"/>
            <a:ext cx="2945659" cy="496332"/>
          </a:xfrm>
          <a:prstGeom prst="rect">
            <a:avLst/>
          </a:prstGeom>
          <a:noFill/>
          <a:ln w="9525">
            <a:noFill/>
            <a:miter lim="800000"/>
            <a:headEnd/>
            <a:tailEnd/>
          </a:ln>
        </p:spPr>
        <p:txBody>
          <a:bodyPr lIns="90000" tIns="46800" rIns="90000" bIns="46800" anchor="b"/>
          <a:lstStyle/>
          <a:p>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48AA25B-1F74-43C1-B861-F5D8B3BD418F}" type="slidenum">
              <a:rPr lang="en-US" altLang="en-US" sz="1200">
                <a:solidFill>
                  <a:srgbClr val="000000"/>
                </a:solidFill>
                <a:latin typeface="Arial" charset="0"/>
              </a:rPr>
              <a:pPr algn="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22</a:t>
            </a:fld>
            <a:endParaRPr lang="en-US" altLang="en-US" sz="1200">
              <a:solidFill>
                <a:srgbClr val="000000"/>
              </a:solidFill>
              <a:latin typeface="Arial" charset="0"/>
            </a:endParaRPr>
          </a:p>
        </p:txBody>
      </p:sp>
      <p:sp>
        <p:nvSpPr>
          <p:cNvPr id="37890" name="Text Box 2"/>
          <p:cNvSpPr>
            <a:spLocks noGrp="1" noRot="1" noChangeAspect="1" noChangeArrowheads="1"/>
          </p:cNvSpPr>
          <p:nvPr>
            <p:ph type="sldImg"/>
          </p:nvPr>
        </p:nvSpPr>
        <p:spPr>
          <a:xfrm>
            <a:off x="917575" y="744538"/>
            <a:ext cx="4962525" cy="3722687"/>
          </a:xfrm>
          <a:solidFill>
            <a:srgbClr val="FFFFFF"/>
          </a:solid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37891" name="Text Box 3"/>
          <p:cNvSpPr>
            <a:spLocks noGrp="1" noChangeArrowheads="1"/>
          </p:cNvSpPr>
          <p:nvPr>
            <p:ph type="body" idx="1"/>
          </p:nvPr>
        </p:nvSpPr>
        <p:spPr>
          <a:xfrm>
            <a:off x="679768" y="4715153"/>
            <a:ext cx="5438140" cy="44669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ea typeface="ＭＳ Ｐゴシック" charset="0"/>
              <a:cs typeface="+mn-cs"/>
            </a:endParaRPr>
          </a:p>
        </p:txBody>
      </p:sp>
    </p:spTree>
    <p:extLst>
      <p:ext uri="{BB962C8B-B14F-4D97-AF65-F5344CB8AC3E}">
        <p14:creationId xmlns:p14="http://schemas.microsoft.com/office/powerpoint/2010/main" val="3693055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B8B8F2-9EDA-4318-85FD-6BCA38573080}" type="slidenum">
              <a:rPr lang="en-GB" altLang="en-US" smtClean="0"/>
              <a:pPr/>
              <a:t>‹#›</a:t>
            </a:fld>
            <a:endParaRPr lang="en-GB" altLang="en-US"/>
          </a:p>
        </p:txBody>
      </p:sp>
    </p:spTree>
    <p:extLst>
      <p:ext uri="{BB962C8B-B14F-4D97-AF65-F5344CB8AC3E}">
        <p14:creationId xmlns:p14="http://schemas.microsoft.com/office/powerpoint/2010/main" val="2880243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7BEC67-4F7B-4DA0-BCB8-99638E9AE3FC}" type="slidenum">
              <a:rPr lang="en-GB" altLang="en-US" smtClean="0"/>
              <a:pPr/>
              <a:t>‹#›</a:t>
            </a:fld>
            <a:endParaRPr lang="en-GB" altLang="en-US"/>
          </a:p>
        </p:txBody>
      </p:sp>
    </p:spTree>
    <p:extLst>
      <p:ext uri="{BB962C8B-B14F-4D97-AF65-F5344CB8AC3E}">
        <p14:creationId xmlns:p14="http://schemas.microsoft.com/office/powerpoint/2010/main" val="132330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D3124D-1A40-4A79-819A-8379F970C769}" type="slidenum">
              <a:rPr lang="en-GB" altLang="en-US" smtClean="0"/>
              <a:pPr/>
              <a:t>‹#›</a:t>
            </a:fld>
            <a:endParaRPr lang="en-GB" altLang="en-US"/>
          </a:p>
        </p:txBody>
      </p:sp>
    </p:spTree>
    <p:extLst>
      <p:ext uri="{BB962C8B-B14F-4D97-AF65-F5344CB8AC3E}">
        <p14:creationId xmlns:p14="http://schemas.microsoft.com/office/powerpoint/2010/main" val="242574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96015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smtClean="0"/>
              <a:t>2/11/2026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94F05C-547E-43CC-8A44-3B8C854405A0}" type="slidenum">
              <a:rPr lang="en-GB" altLang="en-US" smtClean="0"/>
              <a:pPr/>
              <a:t>‹#›</a:t>
            </a:fld>
            <a:endParaRPr lang="en-GB" altLang="en-US"/>
          </a:p>
        </p:txBody>
      </p:sp>
    </p:spTree>
    <p:extLst>
      <p:ext uri="{BB962C8B-B14F-4D97-AF65-F5344CB8AC3E}">
        <p14:creationId xmlns:p14="http://schemas.microsoft.com/office/powerpoint/2010/main" val="12045924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50981507-2978-4A73-AE78-95C6B40AA460}" type="slidenum">
              <a:rPr lang="en-GB" altLang="en-US" smtClean="0"/>
              <a:pPr/>
              <a:t>‹#›</a:t>
            </a:fld>
            <a:endParaRPr lang="en-GB" altLang="en-US"/>
          </a:p>
        </p:txBody>
      </p:sp>
    </p:spTree>
    <p:extLst>
      <p:ext uri="{BB962C8B-B14F-4D97-AF65-F5344CB8AC3E}">
        <p14:creationId xmlns:p14="http://schemas.microsoft.com/office/powerpoint/2010/main" val="3652065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38C97D8-0F21-462E-930F-3FC6769C7904}" type="slidenum">
              <a:rPr lang="en-GB" altLang="en-US" smtClean="0"/>
              <a:pPr/>
              <a:t>‹#›</a:t>
            </a:fld>
            <a:endParaRPr lang="en-GB" altLang="en-US"/>
          </a:p>
        </p:txBody>
      </p:sp>
    </p:spTree>
    <p:extLst>
      <p:ext uri="{BB962C8B-B14F-4D97-AF65-F5344CB8AC3E}">
        <p14:creationId xmlns:p14="http://schemas.microsoft.com/office/powerpoint/2010/main" val="315253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EDDF3313-DD6F-4999-96B3-10FEBC160DAB}" type="slidenum">
              <a:rPr lang="en-GB" altLang="en-US" smtClean="0"/>
              <a:pPr/>
              <a:t>‹#›</a:t>
            </a:fld>
            <a:endParaRPr lang="en-GB" altLang="en-US"/>
          </a:p>
        </p:txBody>
      </p:sp>
    </p:spTree>
    <p:extLst>
      <p:ext uri="{BB962C8B-B14F-4D97-AF65-F5344CB8AC3E}">
        <p14:creationId xmlns:p14="http://schemas.microsoft.com/office/powerpoint/2010/main" val="226977479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2785248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3678304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327085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FA82-67BB-43FC-A10E-FEE939815A17}" type="slidenum">
              <a:rPr lang="en-GB" altLang="en-US" smtClean="0"/>
              <a:pPr/>
              <a:t>‹#›</a:t>
            </a:fld>
            <a:endParaRPr lang="en-GB" alt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a:t>”</a:t>
            </a:r>
          </a:p>
        </p:txBody>
      </p:sp>
    </p:spTree>
    <p:extLst>
      <p:ext uri="{BB962C8B-B14F-4D97-AF65-F5344CB8AC3E}">
        <p14:creationId xmlns:p14="http://schemas.microsoft.com/office/powerpoint/2010/main" val="37874141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42487949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9460815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DFF08F-DC6B-4601-B491-B0F83F6DD2DA}" type="datetimeFigureOut">
              <a:rPr lang="en-US" smtClean="0"/>
              <a:pPr/>
              <a:t>2/11/2026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3193405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39339D-2E18-4464-89EA-199073DA6A89}" type="slidenum">
              <a:rPr lang="en-GB" altLang="en-US" smtClean="0"/>
              <a:pPr/>
              <a:t>‹#›</a:t>
            </a:fld>
            <a:endParaRPr lang="en-GB" altLang="en-US"/>
          </a:p>
        </p:txBody>
      </p:sp>
    </p:spTree>
    <p:extLst>
      <p:ext uri="{BB962C8B-B14F-4D97-AF65-F5344CB8AC3E}">
        <p14:creationId xmlns:p14="http://schemas.microsoft.com/office/powerpoint/2010/main" val="1872925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5E7072-5C2E-4FB5-BA80-E0C3F0A6C842}" type="slidenum">
              <a:rPr lang="en-GB" altLang="en-US" smtClean="0"/>
              <a:pPr/>
              <a:t>‹#›</a:t>
            </a:fld>
            <a:endParaRPr lang="en-GB" altLang="en-US"/>
          </a:p>
        </p:txBody>
      </p:sp>
    </p:spTree>
    <p:extLst>
      <p:ext uri="{BB962C8B-B14F-4D97-AF65-F5344CB8AC3E}">
        <p14:creationId xmlns:p14="http://schemas.microsoft.com/office/powerpoint/2010/main" val="3859491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6DFF08F-DC6B-4601-B491-B0F83F6DD2DA}" type="datetimeFigureOut">
              <a:rPr lang="en-US" smtClean="0"/>
              <a:pPr/>
              <a:t>2/11/2026</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3968FA82-67BB-43FC-A10E-FEE939815A17}" type="slidenum">
              <a:rPr lang="en-GB" altLang="en-US" smtClean="0"/>
              <a:pPr/>
              <a:t>‹#›</a:t>
            </a:fld>
            <a:endParaRPr lang="en-GB" altLang="en-US"/>
          </a:p>
        </p:txBody>
      </p:sp>
    </p:spTree>
    <p:extLst>
      <p:ext uri="{BB962C8B-B14F-4D97-AF65-F5344CB8AC3E}">
        <p14:creationId xmlns:p14="http://schemas.microsoft.com/office/powerpoint/2010/main" val="1801621562"/>
      </p:ext>
    </p:extLst>
  </p:cSld>
  <p:clrMap bg1="dk1" tx1="lt1" bg2="dk2" tx2="lt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 id="2147483831"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forms.office.com/e/k1i5JnGMTu"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forms.office.com/e/8XvCv21CwJ" TargetMode="External"/><Relationship Id="rId4" Type="http://schemas.openxmlformats.org/officeDocument/2006/relationships/hyperlink" Target="https://forms.office.com/e/9cwe02X83f" TargetMode="External"/></Relationships>
</file>

<file path=ppt/slides/_rels/slide3.xml.rels><?xml version="1.0" encoding="UTF-8" standalone="yes"?>
<Relationships xmlns="http://schemas.openxmlformats.org/package/2006/relationships"><Relationship Id="rId2" Type="http://schemas.openxmlformats.org/officeDocument/2006/relationships/hyperlink" Target="https://dggs.applicaa.com/entranceexam"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manwoods.co.uk/page/?title=Admissions&amp;pid=40"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hyperlink" Target="http://www.dgsb.co.uk" TargetMode="External"/><Relationship Id="rId4" Type="http://schemas.openxmlformats.org/officeDocument/2006/relationships/hyperlink" Target="http://www.dggs.kent.sch.uk/"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hyperlink" Target="https://forms.office.com/e/9cwe02X83f" TargetMode="Externa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hyperlink" Target="https://forms.office.com/e/k1i5JnGMTu" TargetMode="External"/><Relationship Id="rId5" Type="http://schemas.openxmlformats.org/officeDocument/2006/relationships/hyperlink" Target="http://www.dgsb.co.uk" TargetMode="External"/><Relationship Id="rId4" Type="http://schemas.openxmlformats.org/officeDocument/2006/relationships/hyperlink" Target="http://www.dggs.kent.sch.uk/" TargetMode="Externa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hyperlink" Target="https://www.goodwinacademy.org.uk/our-school/admission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sandwich-tech.kent.sch.uk/21/admissions"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edmunds.com/events/" TargetMode="External"/><Relationship Id="rId2" Type="http://schemas.openxmlformats.org/officeDocument/2006/relationships/hyperlink" Target="https://www.st-edmunds.com/admissions/"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hyperlink" Target="http://www.kent.gov.uk/education-and-children/schools/school-places/kent-test"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NU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57200" y="274638"/>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200" b="1" dirty="0">
                <a:solidFill>
                  <a:srgbClr val="FFFF00"/>
                </a:solidFill>
                <a:effectLst>
                  <a:outerShdw blurRad="38100" dist="38100" dir="2700000" algn="tl">
                    <a:srgbClr val="000000">
                      <a:alpha val="43137"/>
                    </a:srgbClr>
                  </a:outerShdw>
                </a:effectLst>
                <a:latin typeface="Calibri"/>
                <a:ea typeface="Calibri"/>
                <a:cs typeface="Arial"/>
              </a:rPr>
              <a:t>The Kent Secondary Admissions</a:t>
            </a:r>
          </a:p>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200" b="1" dirty="0">
                <a:solidFill>
                  <a:srgbClr val="FFFF00"/>
                </a:solidFill>
                <a:effectLst>
                  <a:outerShdw blurRad="38100" dist="38100" dir="2700000" algn="tl">
                    <a:srgbClr val="000000">
                      <a:alpha val="43137"/>
                    </a:srgbClr>
                  </a:outerShdw>
                </a:effectLst>
                <a:latin typeface="Calibri"/>
                <a:ea typeface="Calibri"/>
                <a:cs typeface="Arial"/>
              </a:rPr>
              <a:t>Procedure 2026/27</a:t>
            </a:r>
            <a:endParaRPr lang="en-GB" altLang="en-US" sz="4400" b="1" dirty="0">
              <a:solidFill>
                <a:srgbClr val="FFFF00"/>
              </a:solidFill>
              <a:effectLst>
                <a:outerShdw blurRad="38100" dist="38100" dir="2700000" algn="tl">
                  <a:srgbClr val="000000">
                    <a:alpha val="43137"/>
                  </a:srgbClr>
                </a:outerShdw>
              </a:effectLst>
              <a:latin typeface="Calibri"/>
              <a:ea typeface="Calibri"/>
              <a:cs typeface="Arial"/>
            </a:endParaRPr>
          </a:p>
        </p:txBody>
      </p:sp>
      <p:sp>
        <p:nvSpPr>
          <p:cNvPr id="3075" name="Text Box 2"/>
          <p:cNvSpPr txBox="1">
            <a:spLocks noChangeArrowheads="1"/>
          </p:cNvSpPr>
          <p:nvPr/>
        </p:nvSpPr>
        <p:spPr bwMode="auto">
          <a:xfrm>
            <a:off x="457200" y="2060848"/>
            <a:ext cx="8229600" cy="3921125"/>
          </a:xfrm>
          <a:prstGeom prst="rect">
            <a:avLst/>
          </a:prstGeom>
          <a:noFill/>
          <a:ln w="9525">
            <a:noFill/>
            <a:miter lim="800000"/>
            <a:headEnd/>
            <a:tailEnd/>
          </a:ln>
        </p:spPr>
        <p:txBody>
          <a:bodyPr lIns="91440" tIns="45720" rIns="91440" bIns="45720" anchor="t"/>
          <a:lstStyle/>
          <a:p>
            <a:pPr algn="ctr" eaLnBrk="1" hangingPunct="1">
              <a:lnSpc>
                <a:spcPct val="90000"/>
              </a:lnSpc>
              <a:spcBef>
                <a:spcPts val="12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4800" b="1">
                <a:solidFill>
                  <a:srgbClr val="FFFF00"/>
                </a:solidFill>
                <a:latin typeface="Calibri"/>
                <a:ea typeface="Calibri"/>
                <a:cs typeface="Arial"/>
              </a:rPr>
              <a:t>Parent Guide</a:t>
            </a:r>
          </a:p>
          <a:p>
            <a:pPr algn="ctr" eaLnBrk="1" hangingPunct="1">
              <a:lnSpc>
                <a:spcPct val="9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400" b="1">
              <a:solidFill>
                <a:srgbClr val="000000"/>
              </a:solidFill>
              <a:latin typeface="Arial" panose="020B0604020202020204" pitchFamily="34" charset="0"/>
              <a:cs typeface="Arial" panose="020B0604020202020204" pitchFamily="34" charset="0"/>
            </a:endParaRPr>
          </a:p>
          <a:p>
            <a:pPr algn="ctr" eaLnBrk="1" hangingPunct="1">
              <a:lnSpc>
                <a:spcPct val="9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400" b="1">
              <a:solidFill>
                <a:srgbClr val="FFFF00"/>
              </a:solidFill>
              <a:latin typeface="Arial" panose="020B0604020202020204" pitchFamily="34" charset="0"/>
              <a:cs typeface="Arial" panose="020B0604020202020204" pitchFamily="34" charset="0"/>
            </a:endParaRPr>
          </a:p>
          <a:p>
            <a:pPr marL="342900" indent="-342900" algn="ctr" eaLnBrk="1" hangingPunct="1">
              <a:lnSpc>
                <a:spcPct val="90000"/>
              </a:lnSpc>
              <a:spcBef>
                <a:spcPts val="600"/>
              </a:spcBef>
              <a:buSzPct val="100000"/>
              <a:buFont typeface="Arial" panose="020B0604020202020204" pitchFamily="34" charset="0"/>
              <a:buChar char="•"/>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400" b="1">
                <a:latin typeface="Calibri"/>
                <a:ea typeface="Calibri"/>
                <a:cs typeface="Arial"/>
              </a:rPr>
              <a:t>Application for a school place</a:t>
            </a:r>
          </a:p>
          <a:p>
            <a:pPr marL="342900" indent="-342900" algn="ctr" eaLnBrk="1" hangingPunct="1">
              <a:lnSpc>
                <a:spcPct val="90000"/>
              </a:lnSpc>
              <a:spcBef>
                <a:spcPts val="600"/>
              </a:spcBef>
              <a:buSzPct val="100000"/>
              <a:buFont typeface="Arial" panose="020B0604020202020204" pitchFamily="34" charset="0"/>
              <a:buChar char="•"/>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400" b="1">
              <a:latin typeface="Calibri"/>
              <a:ea typeface="Calibri"/>
              <a:cs typeface="Arial" panose="020B0604020202020204" pitchFamily="34" charset="0"/>
            </a:endParaRPr>
          </a:p>
          <a:p>
            <a:pPr marL="342900" indent="-342900" algn="ctr" eaLnBrk="1" hangingPunct="1">
              <a:lnSpc>
                <a:spcPct val="90000"/>
              </a:lnSpc>
              <a:spcBef>
                <a:spcPts val="600"/>
              </a:spcBef>
              <a:buSzPct val="100000"/>
              <a:buFont typeface="Arial" panose="020B0604020202020204" pitchFamily="34" charset="0"/>
              <a:buChar char="•"/>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400" b="1">
                <a:latin typeface="Calibri"/>
                <a:ea typeface="Calibri"/>
                <a:cs typeface="Arial"/>
              </a:rPr>
              <a:t>Tests</a:t>
            </a:r>
          </a:p>
          <a:p>
            <a:pPr marL="342900" indent="-342900" algn="ctr" eaLnBrk="1" hangingPunct="1">
              <a:lnSpc>
                <a:spcPct val="90000"/>
              </a:lnSpc>
              <a:spcBef>
                <a:spcPts val="600"/>
              </a:spcBef>
              <a:buSzPct val="100000"/>
              <a:buFont typeface="Arial" panose="020B0604020202020204" pitchFamily="34" charset="0"/>
              <a:buChar char="•"/>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400" b="1">
              <a:latin typeface="Calibri"/>
              <a:ea typeface="Calibri"/>
              <a:cs typeface="Arial" panose="020B0604020202020204" pitchFamily="34" charset="0"/>
            </a:endParaRPr>
          </a:p>
          <a:p>
            <a:pPr marL="342900" indent="-342900" algn="ctr" eaLnBrk="1" hangingPunct="1">
              <a:lnSpc>
                <a:spcPct val="90000"/>
              </a:lnSpc>
              <a:spcBef>
                <a:spcPts val="600"/>
              </a:spcBef>
              <a:buSzPct val="100000"/>
              <a:buFont typeface="Arial" panose="020B0604020202020204" pitchFamily="34" charset="0"/>
              <a:buChar char="•"/>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400" b="1">
                <a:latin typeface="Calibri"/>
                <a:ea typeface="Calibri"/>
                <a:cs typeface="Arial"/>
              </a:rPr>
              <a:t>Selection Process</a:t>
            </a:r>
          </a:p>
          <a:p>
            <a:pPr algn="ctr" eaLnBrk="1" hangingPunct="1">
              <a:lnSpc>
                <a:spcPct val="9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400" b="1">
              <a:solidFill>
                <a:srgbClr val="000000"/>
              </a:solidFill>
            </a:endParaRPr>
          </a:p>
        </p:txBody>
      </p:sp>
      <p:pic>
        <p:nvPicPr>
          <p:cNvPr id="3076" name="Picture 3"/>
          <p:cNvPicPr>
            <a:picLocks noChangeAspect="1" noChangeArrowheads="1"/>
          </p:cNvPicPr>
          <p:nvPr/>
        </p:nvPicPr>
        <p:blipFill>
          <a:blip r:embed="rId3"/>
          <a:srcRect/>
          <a:stretch>
            <a:fillRect/>
          </a:stretch>
        </p:blipFill>
        <p:spPr bwMode="auto">
          <a:xfrm>
            <a:off x="476327" y="1092470"/>
            <a:ext cx="983238" cy="12935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336" y="5117462"/>
            <a:ext cx="1329017" cy="1329017"/>
          </a:xfrm>
          <a:prstGeom prst="ellipse">
            <a:avLst/>
          </a:prstGeom>
          <a:ln w="635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advTm="16258"/>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
          <p:cNvSpPr txBox="1">
            <a:spLocks noChangeArrowheads="1"/>
          </p:cNvSpPr>
          <p:nvPr/>
        </p:nvSpPr>
        <p:spPr bwMode="auto">
          <a:xfrm>
            <a:off x="467544" y="44624"/>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b="1">
                <a:solidFill>
                  <a:srgbClr val="FFFF00"/>
                </a:solidFill>
                <a:latin typeface="Calibri"/>
                <a:ea typeface="Calibri"/>
                <a:cs typeface="Calibri"/>
              </a:rPr>
              <a:t>Timescale </a:t>
            </a:r>
          </a:p>
        </p:txBody>
      </p:sp>
      <p:graphicFrame>
        <p:nvGraphicFramePr>
          <p:cNvPr id="2" name="Table 1"/>
          <p:cNvGraphicFramePr>
            <a:graphicFrameLocks noGrp="1"/>
          </p:cNvGraphicFramePr>
          <p:nvPr>
            <p:extLst>
              <p:ext uri="{D42A27DB-BD31-4B8C-83A1-F6EECF244321}">
                <p14:modId xmlns:p14="http://schemas.microsoft.com/office/powerpoint/2010/main" val="954623403"/>
              </p:ext>
            </p:extLst>
          </p:nvPr>
        </p:nvGraphicFramePr>
        <p:xfrm>
          <a:off x="398390" y="1204655"/>
          <a:ext cx="8302408" cy="5244566"/>
        </p:xfrm>
        <a:graphic>
          <a:graphicData uri="http://schemas.openxmlformats.org/drawingml/2006/table">
            <a:tbl>
              <a:tblPr/>
              <a:tblGrid>
                <a:gridCol w="3552776">
                  <a:extLst>
                    <a:ext uri="{9D8B030D-6E8A-4147-A177-3AD203B41FA5}">
                      <a16:colId xmlns:a16="http://schemas.microsoft.com/office/drawing/2014/main" val="3796460961"/>
                    </a:ext>
                  </a:extLst>
                </a:gridCol>
                <a:gridCol w="4749632">
                  <a:extLst>
                    <a:ext uri="{9D8B030D-6E8A-4147-A177-3AD203B41FA5}">
                      <a16:colId xmlns:a16="http://schemas.microsoft.com/office/drawing/2014/main" val="164296509"/>
                    </a:ext>
                  </a:extLst>
                </a:gridCol>
              </a:tblGrid>
              <a:tr h="271091">
                <a:tc>
                  <a:txBody>
                    <a:bodyPr/>
                    <a:lstStyle/>
                    <a:p>
                      <a:pPr algn="just" rtl="0" fontAlgn="base"/>
                      <a:r>
                        <a:rPr lang="en-GB" sz="1200" b="1" i="0">
                          <a:solidFill>
                            <a:schemeClr val="bg1"/>
                          </a:solidFill>
                          <a:effectLst/>
                          <a:latin typeface="Arial"/>
                        </a:rPr>
                        <a:t>Key Date:</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00B0F0"/>
                    </a:solidFill>
                  </a:tcPr>
                </a:tc>
                <a:tc>
                  <a:txBody>
                    <a:bodyPr/>
                    <a:lstStyle/>
                    <a:p>
                      <a:pPr algn="just" rtl="0" fontAlgn="base"/>
                      <a:r>
                        <a:rPr lang="en-GB" sz="1200" b="1" i="0">
                          <a:solidFill>
                            <a:schemeClr val="bg1"/>
                          </a:solidFill>
                          <a:effectLst/>
                          <a:latin typeface="Arial"/>
                        </a:rPr>
                        <a:t>Event</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949852214"/>
                  </a:ext>
                </a:extLst>
              </a:tr>
              <a:tr h="458769">
                <a:tc>
                  <a:txBody>
                    <a:bodyPr/>
                    <a:lstStyle/>
                    <a:p>
                      <a:pPr algn="just" rtl="0" fontAlgn="base"/>
                      <a:r>
                        <a:rPr lang="en-GB" sz="1200" b="1" i="0">
                          <a:solidFill>
                            <a:schemeClr val="bg1"/>
                          </a:solidFill>
                          <a:effectLst/>
                          <a:latin typeface="Arial"/>
                        </a:rPr>
                        <a:t>Monday 2nd June 2025</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Registration for the Kent Test Opens</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579654654"/>
                  </a:ext>
                </a:extLst>
              </a:tr>
              <a:tr h="458769">
                <a:tc>
                  <a:txBody>
                    <a:bodyPr/>
                    <a:lstStyle/>
                    <a:p>
                      <a:pPr algn="just" rtl="0" fontAlgn="base"/>
                      <a:r>
                        <a:rPr lang="en-GB" sz="1200" b="1" i="0">
                          <a:solidFill>
                            <a:schemeClr val="bg1"/>
                          </a:solidFill>
                          <a:effectLst/>
                          <a:latin typeface="Arial"/>
                        </a:rPr>
                        <a:t>Tuesday 1st July 2025</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Registration for the Kent Test Closes</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06248347"/>
                  </a:ext>
                </a:extLst>
              </a:tr>
              <a:tr h="646447">
                <a:tc>
                  <a:txBody>
                    <a:bodyPr/>
                    <a:lstStyle/>
                    <a:p>
                      <a:pPr algn="just" rtl="0" fontAlgn="base"/>
                      <a:r>
                        <a:rPr lang="en-GB" sz="1200" b="1" i="0">
                          <a:solidFill>
                            <a:schemeClr val="bg1"/>
                          </a:solidFill>
                          <a:effectLst/>
                          <a:latin typeface="Arial"/>
                        </a:rPr>
                        <a:t>Thursday 5th June 2025 at 5pm</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Parent meeting at Warden House </a:t>
                      </a:r>
                      <a:r>
                        <a:rPr lang="en-GB" sz="1200" b="0" i="0">
                          <a:solidFill>
                            <a:schemeClr val="bg1"/>
                          </a:solidFill>
                          <a:effectLst/>
                          <a:latin typeface="Arial"/>
                        </a:rPr>
                        <a:t>  </a:t>
                      </a:r>
                    </a:p>
                    <a:p>
                      <a:pPr algn="just" rtl="0" fontAlgn="base"/>
                      <a:r>
                        <a:rPr lang="en-GB" sz="1200" b="0" i="1">
                          <a:solidFill>
                            <a:schemeClr val="bg1"/>
                          </a:solidFill>
                          <a:effectLst/>
                          <a:latin typeface="Arial"/>
                        </a:rPr>
                        <a:t>(In Elephants Classroom)</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192469779"/>
                  </a:ext>
                </a:extLst>
              </a:tr>
              <a:tr h="458769">
                <a:tc>
                  <a:txBody>
                    <a:bodyPr/>
                    <a:lstStyle/>
                    <a:p>
                      <a:pPr algn="just" rtl="0" fontAlgn="base"/>
                      <a:r>
                        <a:rPr lang="en-GB" sz="1200" b="1" i="0">
                          <a:solidFill>
                            <a:schemeClr val="bg1"/>
                          </a:solidFill>
                          <a:effectLst/>
                          <a:latin typeface="Arial"/>
                        </a:rPr>
                        <a:t>Tuesday 10th June 2025 6pm - 8pm</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Dover Grammar School for Girls Open Evening</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80830960"/>
                  </a:ext>
                </a:extLst>
              </a:tr>
              <a:tr h="959245">
                <a:tc>
                  <a:txBody>
                    <a:bodyPr/>
                    <a:lstStyle/>
                    <a:p>
                      <a:pPr algn="just" rtl="0" fontAlgn="base"/>
                      <a:r>
                        <a:rPr lang="en-GB" sz="1200" b="1" i="0">
                          <a:solidFill>
                            <a:schemeClr val="bg1"/>
                          </a:solidFill>
                          <a:effectLst/>
                          <a:latin typeface="Arial"/>
                        </a:rPr>
                        <a:t>Wednesday 11th June 2025 &amp; Thursday 12th June 2025 </a:t>
                      </a:r>
                      <a:r>
                        <a:rPr lang="en-GB" sz="1200" b="0" i="0">
                          <a:solidFill>
                            <a:schemeClr val="bg1"/>
                          </a:solidFill>
                          <a:effectLst/>
                          <a:latin typeface="Arial"/>
                        </a:rPr>
                        <a:t>  </a:t>
                      </a:r>
                    </a:p>
                    <a:p>
                      <a:pPr algn="just" rtl="0" fontAlgn="base"/>
                      <a:r>
                        <a:rPr lang="en-GB" sz="1200" b="1" i="0">
                          <a:solidFill>
                            <a:schemeClr val="bg1"/>
                          </a:solidFill>
                          <a:effectLst/>
                          <a:latin typeface="Arial"/>
                        </a:rPr>
                        <a:t>(9.30am – 11:30am)</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Dover Grammar School for Girls Open Day Tours begin</a:t>
                      </a:r>
                      <a:r>
                        <a:rPr lang="en-GB" sz="1200" b="0" i="0">
                          <a:solidFill>
                            <a:schemeClr val="bg1"/>
                          </a:solidFill>
                          <a:effectLst/>
                          <a:latin typeface="Arial"/>
                        </a:rPr>
                        <a:t>  </a:t>
                      </a:r>
                    </a:p>
                    <a:p>
                      <a:pPr algn="just" rtl="0" fontAlgn="base"/>
                      <a:r>
                        <a:rPr lang="en-GB" sz="1200" b="0" i="1">
                          <a:solidFill>
                            <a:schemeClr val="bg1"/>
                          </a:solidFill>
                          <a:effectLst/>
                          <a:latin typeface="Arial"/>
                        </a:rPr>
                        <a:t>Booking Link:</a:t>
                      </a:r>
                      <a:r>
                        <a:rPr lang="en-GB" sz="1200" b="0" i="0">
                          <a:solidFill>
                            <a:schemeClr val="bg1"/>
                          </a:solidFill>
                          <a:effectLst/>
                          <a:latin typeface="Arial"/>
                        </a:rPr>
                        <a:t>  </a:t>
                      </a:r>
                    </a:p>
                    <a:p>
                      <a:pPr lvl="0" algn="just">
                        <a:buNone/>
                      </a:pPr>
                      <a:r>
                        <a:rPr lang="en-GB" sz="1200" b="0" i="0" u="none" strike="noStrike" noProof="0">
                          <a:solidFill>
                            <a:srgbClr val="0070C0"/>
                          </a:solidFill>
                          <a:effectLst/>
                          <a:latin typeface="Arial"/>
                          <a:hlinkClick r:id="rId3">
                            <a:extLst>
                              <a:ext uri="{A12FA001-AC4F-418D-AE19-62706E023703}">
                                <ahyp:hlinkClr xmlns:ahyp="http://schemas.microsoft.com/office/drawing/2018/hyperlinkcolor" xmlns="" val="tx"/>
                              </a:ext>
                            </a:extLst>
                          </a:hlinkClick>
                        </a:rPr>
                        <a:t>https://forms.office.com/e/k1i5JnGMTu</a:t>
                      </a:r>
                      <a:endParaRPr lang="en-GB">
                        <a:solidFill>
                          <a:srgbClr val="0070C0"/>
                        </a:solidFill>
                        <a:latin typeface="Arial"/>
                        <a:hlinkClick r:id="rId3">
                          <a:extLst>
                            <a:ext uri="{A12FA001-AC4F-418D-AE19-62706E023703}">
                              <ahyp:hlinkClr xmlns:ahyp="http://schemas.microsoft.com/office/drawing/2018/hyperlinkcolor" xmlns="" val="tx"/>
                            </a:ext>
                          </a:extLst>
                        </a:hlinkClick>
                      </a:endParaRPr>
                    </a:p>
                    <a:p>
                      <a:pPr lvl="0" algn="just">
                        <a:buNone/>
                      </a:pPr>
                      <a:endParaRPr lang="en-GB" sz="1200" b="0" i="0" u="none" strike="noStrike" noProof="0">
                        <a:solidFill>
                          <a:schemeClr val="bg1"/>
                        </a:solidFill>
                        <a:effectLst/>
                      </a:endParaRP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385511505"/>
                  </a:ext>
                </a:extLst>
              </a:tr>
              <a:tr h="959245">
                <a:tc>
                  <a:txBody>
                    <a:bodyPr/>
                    <a:lstStyle/>
                    <a:p>
                      <a:pPr algn="just" rtl="0" fontAlgn="base"/>
                      <a:r>
                        <a:rPr lang="en-GB" sz="1200" b="1" i="0">
                          <a:solidFill>
                            <a:schemeClr val="bg1"/>
                          </a:solidFill>
                          <a:effectLst/>
                          <a:latin typeface="Arial"/>
                        </a:rPr>
                        <a:t>Wednesday 25th June 2025 at 5pm</a:t>
                      </a:r>
                      <a:r>
                        <a:rPr lang="en-GB" sz="1200" b="0" i="0">
                          <a:solidFill>
                            <a:schemeClr val="bg1"/>
                          </a:solidFill>
                          <a:effectLst/>
                          <a:latin typeface="Arial"/>
                        </a:rPr>
                        <a:t>  </a:t>
                      </a: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Information evening at Dover Grammar School for Boys regarding their admissions test </a:t>
                      </a:r>
                      <a:r>
                        <a:rPr lang="en-GB" sz="1200" b="0" i="0">
                          <a:solidFill>
                            <a:schemeClr val="bg1"/>
                          </a:solidFill>
                          <a:effectLst/>
                          <a:latin typeface="Arial"/>
                        </a:rPr>
                        <a:t>    </a:t>
                      </a:r>
                    </a:p>
                    <a:p>
                      <a:pPr lvl="0" algn="just">
                        <a:buNone/>
                      </a:pPr>
                      <a:r>
                        <a:rPr lang="en-GB" sz="1200" b="0" i="0" u="none" strike="noStrike" noProof="0">
                          <a:solidFill>
                            <a:srgbClr val="0070C0"/>
                          </a:solidFill>
                          <a:effectLst/>
                          <a:hlinkClick r:id="rId4">
                            <a:extLst>
                              <a:ext uri="{A12FA001-AC4F-418D-AE19-62706E023703}">
                                <ahyp:hlinkClr xmlns:ahyp="http://schemas.microsoft.com/office/drawing/2018/hyperlinkcolor" xmlns="" val="tx"/>
                              </a:ext>
                            </a:extLst>
                          </a:hlinkClick>
                        </a:rPr>
                        <a:t>https://forms.office.com/e/9cwe02X83f</a:t>
                      </a:r>
                      <a:endParaRPr lang="en-GB" sz="1200">
                        <a:solidFill>
                          <a:srgbClr val="0070C0"/>
                        </a:solidFill>
                        <a:hlinkClick r:id="rId4">
                          <a:extLst>
                            <a:ext uri="{A12FA001-AC4F-418D-AE19-62706E023703}">
                              <ahyp:hlinkClr xmlns:ahyp="http://schemas.microsoft.com/office/drawing/2018/hyperlinkcolor" xmlns="" val="tx"/>
                            </a:ext>
                          </a:extLst>
                        </a:hlinkClick>
                      </a:endParaRPr>
                    </a:p>
                    <a:p>
                      <a:pPr algn="just" rtl="0" fontAlgn="base"/>
                      <a:endParaRPr lang="en-GB" sz="1200" b="0" i="0">
                        <a:solidFill>
                          <a:schemeClr val="bg1"/>
                        </a:solidFill>
                        <a:effectLst/>
                      </a:endParaRPr>
                    </a:p>
                  </a:txBody>
                  <a:tcPr marL="77940" marR="77940" marT="38970" marB="38970">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2306582127"/>
                  </a:ext>
                </a:extLst>
              </a:tr>
              <a:tr h="1032231">
                <a:tc>
                  <a:txBody>
                    <a:bodyPr/>
                    <a:lstStyle/>
                    <a:p>
                      <a:pPr algn="just" rtl="0" fontAlgn="base"/>
                      <a:r>
                        <a:rPr lang="en-GB" sz="1200" b="1" i="0">
                          <a:solidFill>
                            <a:schemeClr val="bg1"/>
                          </a:solidFill>
                          <a:effectLst/>
                          <a:latin typeface="Arial"/>
                        </a:rPr>
                        <a:t>Friday 4th July 2025</a:t>
                      </a:r>
                      <a:r>
                        <a:rPr lang="en-GB" sz="1200" b="0" i="0">
                          <a:solidFill>
                            <a:schemeClr val="bg1"/>
                          </a:solidFill>
                          <a:effectLst/>
                          <a:latin typeface="Arial"/>
                        </a:rPr>
                        <a:t>  </a:t>
                      </a:r>
                    </a:p>
                  </a:txBody>
                  <a:tcPr marL="77940" marR="77940" marT="38970" marB="3897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Deadline for registering to take the Dover Boys’ Grammar School Admissions Test</a:t>
                      </a:r>
                      <a:r>
                        <a:rPr lang="en-GB" sz="1200" b="0" i="0">
                          <a:solidFill>
                            <a:schemeClr val="bg1"/>
                          </a:solidFill>
                          <a:effectLst/>
                          <a:latin typeface="Arial"/>
                        </a:rPr>
                        <a:t>  </a:t>
                      </a:r>
                    </a:p>
                    <a:p>
                      <a:pPr algn="just" rtl="0" fontAlgn="base"/>
                      <a:r>
                        <a:rPr lang="en-GB" sz="1200" b="0" i="1">
                          <a:solidFill>
                            <a:schemeClr val="bg1"/>
                          </a:solidFill>
                          <a:effectLst/>
                          <a:latin typeface="Arial"/>
                        </a:rPr>
                        <a:t>Application link:</a:t>
                      </a:r>
                      <a:r>
                        <a:rPr lang="en-GB" sz="1200" b="0" i="0">
                          <a:solidFill>
                            <a:schemeClr val="bg1"/>
                          </a:solidFill>
                          <a:effectLst/>
                          <a:latin typeface="Arial"/>
                        </a:rPr>
                        <a:t>  </a:t>
                      </a:r>
                    </a:p>
                    <a:p>
                      <a:pPr algn="just" rtl="0" fontAlgn="base"/>
                      <a:r>
                        <a:rPr lang="en-GB" sz="1200" b="0" i="0" u="sng" strike="noStrike">
                          <a:solidFill>
                            <a:srgbClr val="0070C0"/>
                          </a:solidFill>
                          <a:effectLst/>
                          <a:latin typeface="Segoe UI"/>
                          <a:hlinkClick r:id="rId5">
                            <a:extLst>
                              <a:ext uri="{A12FA001-AC4F-418D-AE19-62706E023703}">
                                <ahyp:hlinkClr xmlns:ahyp="http://schemas.microsoft.com/office/drawing/2018/hyperlinkcolor" xmlns="" val="tx"/>
                              </a:ext>
                            </a:extLst>
                          </a:hlinkClick>
                        </a:rPr>
                        <a:t>https://forms.office.com/e/8XvCv21CwJ</a:t>
                      </a:r>
                      <a:r>
                        <a:rPr lang="en-GB" sz="1200" b="0" i="0">
                          <a:solidFill>
                            <a:srgbClr val="0070C0"/>
                          </a:solidFill>
                          <a:effectLst/>
                          <a:latin typeface="Calibri"/>
                        </a:rPr>
                        <a:t> </a:t>
                      </a:r>
                    </a:p>
                    <a:p>
                      <a:pPr algn="just" rtl="0" fontAlgn="base"/>
                      <a:endParaRPr lang="en-GB" sz="1200" b="0" i="0">
                        <a:solidFill>
                          <a:schemeClr val="bg1"/>
                        </a:solidFill>
                        <a:effectLst/>
                      </a:endParaRPr>
                    </a:p>
                  </a:txBody>
                  <a:tcPr marL="77940" marR="77940" marT="38970" marB="3897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969613753"/>
                  </a:ext>
                </a:extLst>
              </a:tr>
            </a:tbl>
          </a:graphicData>
        </a:graphic>
      </p:graphicFrame>
    </p:spTree>
  </p:cSld>
  <p:clrMapOvr>
    <a:masterClrMapping/>
  </p:clrMapOvr>
  <p:transition advTm="268091"/>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0DEEE43-8FFE-8823-6F66-2D87DED07E79}"/>
              </a:ext>
            </a:extLst>
          </p:cNvPr>
          <p:cNvSpPr txBox="1"/>
          <p:nvPr/>
        </p:nvSpPr>
        <p:spPr>
          <a:xfrm>
            <a:off x="533401" y="163286"/>
            <a:ext cx="8088084"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a:solidFill>
                  <a:srgbClr val="FFFF00"/>
                </a:solidFill>
                <a:latin typeface="Calibri"/>
              </a:rPr>
              <a:t>Timescale </a:t>
            </a:r>
            <a:r>
              <a:rPr lang="en-US" sz="4400">
                <a:latin typeface="Calibri"/>
                <a:ea typeface="Calibri"/>
                <a:cs typeface="Calibri"/>
              </a:rPr>
              <a:t>​</a:t>
            </a: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2711854399"/>
              </p:ext>
            </p:extLst>
          </p:nvPr>
        </p:nvGraphicFramePr>
        <p:xfrm>
          <a:off x="322506" y="1195170"/>
          <a:ext cx="8447628" cy="3754844"/>
        </p:xfrm>
        <a:graphic>
          <a:graphicData uri="http://schemas.openxmlformats.org/drawingml/2006/table">
            <a:tbl>
              <a:tblPr/>
              <a:tblGrid>
                <a:gridCol w="3614918">
                  <a:extLst>
                    <a:ext uri="{9D8B030D-6E8A-4147-A177-3AD203B41FA5}">
                      <a16:colId xmlns:a16="http://schemas.microsoft.com/office/drawing/2014/main" val="1407079431"/>
                    </a:ext>
                  </a:extLst>
                </a:gridCol>
                <a:gridCol w="4832710">
                  <a:extLst>
                    <a:ext uri="{9D8B030D-6E8A-4147-A177-3AD203B41FA5}">
                      <a16:colId xmlns:a16="http://schemas.microsoft.com/office/drawing/2014/main" val="3116631631"/>
                    </a:ext>
                  </a:extLst>
                </a:gridCol>
              </a:tblGrid>
              <a:tr h="301248">
                <a:tc>
                  <a:txBody>
                    <a:bodyPr/>
                    <a:lstStyle/>
                    <a:p>
                      <a:pPr algn="just" rtl="0" fontAlgn="base"/>
                      <a:r>
                        <a:rPr lang="en-GB" sz="1200" b="1" i="0">
                          <a:solidFill>
                            <a:schemeClr val="bg1"/>
                          </a:solidFill>
                          <a:effectLst/>
                          <a:latin typeface="Arial"/>
                        </a:rPr>
                        <a:t>Key Date:</a:t>
                      </a:r>
                      <a:r>
                        <a:rPr lang="en-GB" sz="1200" b="0" i="0">
                          <a:solidFill>
                            <a:schemeClr val="bg1"/>
                          </a:solidFill>
                          <a:effectLst/>
                          <a:latin typeface="Arial"/>
                        </a:rPr>
                        <a:t>  </a:t>
                      </a:r>
                    </a:p>
                  </a:txBody>
                  <a:tcPr marL="77940" marR="77940" marT="38970" marB="3897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B0F0"/>
                    </a:solidFill>
                  </a:tcPr>
                </a:tc>
                <a:tc>
                  <a:txBody>
                    <a:bodyPr/>
                    <a:lstStyle/>
                    <a:p>
                      <a:pPr algn="just" rtl="0" fontAlgn="base"/>
                      <a:r>
                        <a:rPr lang="en-GB" sz="1200" b="1" i="0">
                          <a:solidFill>
                            <a:schemeClr val="bg1"/>
                          </a:solidFill>
                          <a:effectLst/>
                          <a:latin typeface="Arial"/>
                        </a:rPr>
                        <a:t>Event</a:t>
                      </a:r>
                      <a:r>
                        <a:rPr lang="en-GB" sz="1200" b="0" i="0">
                          <a:solidFill>
                            <a:schemeClr val="bg1"/>
                          </a:solidFill>
                          <a:effectLst/>
                          <a:latin typeface="Arial"/>
                        </a:rPr>
                        <a:t>  </a:t>
                      </a:r>
                    </a:p>
                  </a:txBody>
                  <a:tcPr marL="77940" marR="77940" marT="38970" marB="3897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2852106294"/>
                  </a:ext>
                </a:extLst>
              </a:tr>
              <a:tr h="1086646">
                <a:tc>
                  <a:txBody>
                    <a:bodyPr/>
                    <a:lstStyle/>
                    <a:p>
                      <a:pPr algn="just" rtl="0" fontAlgn="base"/>
                      <a:r>
                        <a:rPr lang="en-GB" sz="1200" b="1" i="0">
                          <a:solidFill>
                            <a:schemeClr val="bg1"/>
                          </a:solidFill>
                          <a:effectLst/>
                          <a:latin typeface="Arial"/>
                        </a:rPr>
                        <a:t>Friday 11th July 2025</a:t>
                      </a:r>
                      <a:endParaRPr lang="en-GB" sz="1200" b="0" i="0">
                        <a:solidFill>
                          <a:schemeClr val="bg1"/>
                        </a:solidFill>
                        <a:effectLst/>
                        <a:latin typeface="Arial"/>
                      </a:endParaRP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Deadline for registering to take the Dover Girls’ Grammar School Admissions Test</a:t>
                      </a:r>
                      <a:r>
                        <a:rPr lang="en-GB" sz="1200" b="0" i="0">
                          <a:solidFill>
                            <a:schemeClr val="bg1"/>
                          </a:solidFill>
                          <a:effectLst/>
                          <a:latin typeface="Arial"/>
                        </a:rPr>
                        <a:t>  </a:t>
                      </a:r>
                    </a:p>
                    <a:p>
                      <a:pPr algn="just" rtl="0" fontAlgn="base"/>
                      <a:r>
                        <a:rPr lang="en-GB" sz="1200" b="0" i="1">
                          <a:solidFill>
                            <a:schemeClr val="bg1"/>
                          </a:solidFill>
                          <a:effectLst/>
                          <a:latin typeface="Arial"/>
                        </a:rPr>
                        <a:t>Application link:</a:t>
                      </a:r>
                      <a:r>
                        <a:rPr lang="en-GB" sz="1200" b="0" i="0">
                          <a:solidFill>
                            <a:schemeClr val="bg1"/>
                          </a:solidFill>
                          <a:effectLst/>
                          <a:latin typeface="Arial"/>
                        </a:rPr>
                        <a:t>  </a:t>
                      </a:r>
                    </a:p>
                    <a:p>
                      <a:pPr lvl="0" algn="just">
                        <a:buNone/>
                      </a:pPr>
                      <a:r>
                        <a:rPr lang="en-GB" sz="1200" b="0" i="0" u="none" strike="noStrike" noProof="0">
                          <a:solidFill>
                            <a:srgbClr val="0070C0"/>
                          </a:solidFill>
                          <a:effectLst/>
                          <a:hlinkClick r:id="rId2">
                            <a:extLst>
                              <a:ext uri="{A12FA001-AC4F-418D-AE19-62706E023703}">
                                <ahyp:hlinkClr xmlns:ahyp="http://schemas.microsoft.com/office/drawing/2018/hyperlinkcolor" xmlns="" val="tx"/>
                              </a:ext>
                            </a:extLst>
                          </a:hlinkClick>
                        </a:rPr>
                        <a:t>https://dggs.applicaa.com/entranceexam</a:t>
                      </a:r>
                      <a:endParaRPr lang="en-GB">
                        <a:solidFill>
                          <a:srgbClr val="0070C0"/>
                        </a:solidFill>
                        <a:hlinkClick r:id="rId2">
                          <a:extLst>
                            <a:ext uri="{A12FA001-AC4F-418D-AE19-62706E023703}">
                              <ahyp:hlinkClr xmlns:ahyp="http://schemas.microsoft.com/office/drawing/2018/hyperlinkcolor" xmlns="" val="tx"/>
                            </a:ext>
                          </a:extLst>
                        </a:hlinkClick>
                      </a:endParaRPr>
                    </a:p>
                    <a:p>
                      <a:pPr lvl="0" algn="just">
                        <a:buNone/>
                      </a:pPr>
                      <a:endParaRPr lang="en-GB" sz="1200" b="0" i="0" u="none" strike="noStrike" noProof="0">
                        <a:solidFill>
                          <a:schemeClr val="bg1"/>
                        </a:solidFill>
                        <a:effectLst/>
                      </a:endParaRP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3258244896"/>
                  </a:ext>
                </a:extLst>
              </a:tr>
              <a:tr h="494907">
                <a:tc>
                  <a:txBody>
                    <a:bodyPr/>
                    <a:lstStyle/>
                    <a:p>
                      <a:pPr algn="just" rtl="0" fontAlgn="base"/>
                      <a:r>
                        <a:rPr lang="en-GB" sz="1200" b="1" i="0">
                          <a:solidFill>
                            <a:schemeClr val="bg1"/>
                          </a:solidFill>
                          <a:effectLst/>
                          <a:latin typeface="Arial"/>
                        </a:rPr>
                        <a:t>Thursday 11th September 2025</a:t>
                      </a:r>
                      <a:r>
                        <a:rPr lang="en-GB" sz="1200" b="0" i="0">
                          <a:solidFill>
                            <a:schemeClr val="bg1"/>
                          </a:solidFill>
                          <a:effectLst/>
                          <a:latin typeface="Arial"/>
                        </a:rPr>
                        <a:t>  </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Kent Test takes place at Warden House for registered pupils</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955219901"/>
                  </a:ext>
                </a:extLst>
              </a:tr>
              <a:tr h="688568">
                <a:tc>
                  <a:txBody>
                    <a:bodyPr/>
                    <a:lstStyle/>
                    <a:p>
                      <a:pPr algn="just" rtl="0" fontAlgn="base"/>
                      <a:r>
                        <a:rPr lang="en-GB" sz="1200" b="1" i="0">
                          <a:solidFill>
                            <a:schemeClr val="bg1"/>
                          </a:solidFill>
                          <a:effectLst/>
                          <a:latin typeface="Arial"/>
                        </a:rPr>
                        <a:t>Saturday 13th September 2025</a:t>
                      </a:r>
                      <a:r>
                        <a:rPr lang="en-GB" sz="1200" b="0" i="0">
                          <a:solidFill>
                            <a:schemeClr val="bg1"/>
                          </a:solidFill>
                          <a:effectLst/>
                          <a:latin typeface="Arial"/>
                        </a:rPr>
                        <a:t>  </a:t>
                      </a:r>
                    </a:p>
                  </a:txBody>
                  <a:tcPr>
                    <a:lnL w="9525" cap="flat" cmpd="sng" algn="ctr">
                      <a:solidFill>
                        <a:srgbClr val="E031D4"/>
                      </a:solidFill>
                      <a:prstDash val="solid"/>
                      <a:round/>
                      <a:headEnd type="none" w="med" len="med"/>
                      <a:tailEnd type="none" w="med" len="med"/>
                    </a:lnL>
                    <a:lnR w="9525" cap="flat" cmpd="sng" algn="ctr">
                      <a:solidFill>
                        <a:srgbClr val="603BD4"/>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Dover Boys and Dover Girls Grammar School Admission Tests take place</a:t>
                      </a:r>
                      <a:r>
                        <a:rPr lang="en-GB" sz="1200" b="0" i="0">
                          <a:solidFill>
                            <a:schemeClr val="bg1"/>
                          </a:solidFill>
                          <a:effectLst/>
                          <a:latin typeface="Arial"/>
                        </a:rPr>
                        <a:t>  </a:t>
                      </a:r>
                    </a:p>
                    <a:p>
                      <a:pPr algn="just" rtl="0" fontAlgn="base"/>
                      <a:r>
                        <a:rPr lang="en-GB" sz="1200" b="0" i="0">
                          <a:solidFill>
                            <a:schemeClr val="bg1"/>
                          </a:solidFill>
                          <a:effectLst/>
                          <a:latin typeface="Arial"/>
                        </a:rPr>
                        <a:t>  </a:t>
                      </a:r>
                    </a:p>
                  </a:txBody>
                  <a:tcPr>
                    <a:lnL w="9525" cap="flat" cmpd="sng" algn="ctr">
                      <a:solidFill>
                        <a:srgbClr val="603BD4"/>
                      </a:solidFill>
                      <a:prstDash val="solid"/>
                      <a:round/>
                      <a:headEnd type="none" w="med" len="med"/>
                      <a:tailEnd type="none" w="med" len="med"/>
                    </a:lnL>
                    <a:lnR w="9525" cap="flat" cmpd="sng" algn="ctr">
                      <a:solidFill>
                        <a:srgbClr val="A029D4"/>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12987398"/>
                  </a:ext>
                </a:extLst>
              </a:tr>
              <a:tr h="494907">
                <a:tc>
                  <a:txBody>
                    <a:bodyPr/>
                    <a:lstStyle/>
                    <a:p>
                      <a:pPr algn="just" rtl="0" fontAlgn="base"/>
                      <a:r>
                        <a:rPr lang="en-GB" sz="1200" b="1" i="0">
                          <a:solidFill>
                            <a:schemeClr val="bg1"/>
                          </a:solidFill>
                          <a:effectLst/>
                          <a:latin typeface="Arial"/>
                        </a:rPr>
                        <a:t>Thursday 16th</a:t>
                      </a:r>
                      <a:r>
                        <a:rPr lang="en-GB" sz="1200" b="1" i="0" baseline="30000">
                          <a:solidFill>
                            <a:schemeClr val="bg1"/>
                          </a:solidFill>
                          <a:effectLst/>
                          <a:latin typeface="Arial"/>
                        </a:rPr>
                        <a:t> </a:t>
                      </a:r>
                      <a:r>
                        <a:rPr lang="en-GB" sz="1200" b="1" i="0">
                          <a:solidFill>
                            <a:schemeClr val="bg1"/>
                          </a:solidFill>
                          <a:effectLst/>
                          <a:latin typeface="Arial"/>
                        </a:rPr>
                        <a:t>October 2025</a:t>
                      </a:r>
                      <a:r>
                        <a:rPr lang="en-GB" sz="1200" b="0" i="0">
                          <a:solidFill>
                            <a:schemeClr val="bg1"/>
                          </a:solidFill>
                          <a:effectLst/>
                          <a:latin typeface="Arial"/>
                        </a:rPr>
                        <a:t>  </a:t>
                      </a: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Assessment Decision sent to parents</a:t>
                      </a:r>
                      <a:r>
                        <a:rPr lang="en-GB" sz="1200" b="0" i="0">
                          <a:solidFill>
                            <a:schemeClr val="bg1"/>
                          </a:solidFill>
                          <a:effectLst/>
                          <a:latin typeface="Arial"/>
                        </a:rPr>
                        <a:t> </a:t>
                      </a:r>
                    </a:p>
                    <a:p>
                      <a:pPr algn="just" rtl="0" fontAlgn="base"/>
                      <a:endParaRPr lang="en-GB" sz="1200" b="0" i="0">
                        <a:solidFill>
                          <a:schemeClr val="bg1"/>
                        </a:solidFill>
                        <a:effectLst/>
                        <a:latin typeface="Arial"/>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764481653"/>
                  </a:ext>
                </a:extLst>
              </a:tr>
              <a:tr h="688568">
                <a:tc>
                  <a:txBody>
                    <a:bodyPr/>
                    <a:lstStyle/>
                    <a:p>
                      <a:pPr algn="just" rtl="0" fontAlgn="base"/>
                      <a:r>
                        <a:rPr lang="en-GB" sz="1200" b="1" i="0">
                          <a:solidFill>
                            <a:schemeClr val="bg1"/>
                          </a:solidFill>
                          <a:effectLst/>
                          <a:latin typeface="Arial"/>
                        </a:rPr>
                        <a:t>Friday 31st October 2025</a:t>
                      </a:r>
                      <a:r>
                        <a:rPr lang="en-GB" sz="1200" b="0" i="0">
                          <a:solidFill>
                            <a:schemeClr val="bg1"/>
                          </a:solidFill>
                          <a:effectLst/>
                          <a:latin typeface="Arial"/>
                        </a:rPr>
                        <a:t>  </a:t>
                      </a: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tc>
                  <a:txBody>
                    <a:bodyPr/>
                    <a:lstStyle/>
                    <a:p>
                      <a:pPr algn="just" rtl="0" fontAlgn="base"/>
                      <a:r>
                        <a:rPr lang="en-GB" sz="1200" b="0" i="1">
                          <a:solidFill>
                            <a:schemeClr val="bg1"/>
                          </a:solidFill>
                          <a:effectLst/>
                          <a:latin typeface="Arial"/>
                        </a:rPr>
                        <a:t>Deadline to complete secondary common application (SCAF) form.</a:t>
                      </a:r>
                      <a:r>
                        <a:rPr lang="en-GB" sz="1200" b="0" i="0">
                          <a:solidFill>
                            <a:schemeClr val="bg1"/>
                          </a:solidFill>
                          <a:effectLst/>
                          <a:latin typeface="Arial"/>
                        </a:rPr>
                        <a:t>  </a:t>
                      </a:r>
                    </a:p>
                    <a:p>
                      <a:pPr algn="just" rtl="0" fontAlgn="base"/>
                      <a:endParaRPr lang="en-GB" sz="1200" b="0" i="0">
                        <a:solidFill>
                          <a:schemeClr val="bg1"/>
                        </a:solidFill>
                        <a:effectLst/>
                        <a:latin typeface="Arial"/>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108656552"/>
                  </a:ext>
                </a:extLst>
              </a:tr>
            </a:tbl>
          </a:graphicData>
        </a:graphic>
      </p:graphicFrame>
    </p:spTree>
    <p:extLst>
      <p:ext uri="{BB962C8B-B14F-4D97-AF65-F5344CB8AC3E}">
        <p14:creationId xmlns:p14="http://schemas.microsoft.com/office/powerpoint/2010/main" val="1913773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
          <p:cNvSpPr txBox="1">
            <a:spLocks noChangeArrowheads="1"/>
          </p:cNvSpPr>
          <p:nvPr/>
        </p:nvSpPr>
        <p:spPr bwMode="auto">
          <a:xfrm>
            <a:off x="611560" y="1052736"/>
            <a:ext cx="8208912" cy="864096"/>
          </a:xfrm>
          <a:prstGeom prst="rect">
            <a:avLst/>
          </a:prstGeom>
          <a:noFill/>
          <a:ln w="9525">
            <a:noFill/>
            <a:miter lim="800000"/>
            <a:headEnd/>
            <a:tailEnd/>
          </a:ln>
        </p:spPr>
        <p:txBody>
          <a:bodyPr lIns="91440" tIns="45720" rIns="91440" bIns="45720" anchor="ctr"/>
          <a:lstStyle/>
          <a:p>
            <a:pP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2400" b="1">
                <a:solidFill>
                  <a:srgbClr val="FFFF00"/>
                </a:solidFill>
                <a:effectLst>
                  <a:outerShdw blurRad="38100" dist="38100" dir="2700000" algn="tl">
                    <a:srgbClr val="000000">
                      <a:alpha val="43137"/>
                    </a:srgbClr>
                  </a:outerShdw>
                </a:effectLst>
                <a:latin typeface="Calibri"/>
                <a:ea typeface="Calibri"/>
                <a:cs typeface="Arial"/>
              </a:rPr>
              <a:t>The LEA will act as a clearing house for all applications</a:t>
            </a:r>
          </a:p>
        </p:txBody>
      </p:sp>
      <p:sp>
        <p:nvSpPr>
          <p:cNvPr id="7171" name="Text Box 2"/>
          <p:cNvSpPr txBox="1">
            <a:spLocks noChangeArrowheads="1"/>
          </p:cNvSpPr>
          <p:nvPr/>
        </p:nvSpPr>
        <p:spPr bwMode="auto">
          <a:xfrm>
            <a:off x="971600" y="2060848"/>
            <a:ext cx="7696200" cy="3657600"/>
          </a:xfrm>
          <a:prstGeom prst="rect">
            <a:avLst/>
          </a:prstGeom>
          <a:noFill/>
          <a:ln w="9525">
            <a:noFill/>
            <a:miter lim="800000"/>
            <a:headEnd/>
            <a:tailEnd/>
          </a:ln>
        </p:spPr>
        <p:txBody>
          <a:bodyPr lIns="91440" tIns="45720" rIns="91440" bIns="45720" anchor="t"/>
          <a:lstStyle/>
          <a:p>
            <a:pPr eaLnBrk="1" hangingPunct="1">
              <a:lnSpc>
                <a:spcPct val="7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000">
                <a:latin typeface="Calibri"/>
                <a:ea typeface="Calibri"/>
                <a:cs typeface="Arial"/>
              </a:rPr>
              <a:t>1. Where a child is eligible for a place at only one of the nominated schools, that school will be offered.</a:t>
            </a:r>
          </a:p>
          <a:p>
            <a:pPr eaLnBrk="1" hangingPunct="1">
              <a:lnSpc>
                <a:spcPct val="7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000">
              <a:latin typeface="Calibri"/>
              <a:ea typeface="Calibri"/>
              <a:cs typeface="Arial" panose="020B0604020202020204" pitchFamily="34" charset="0"/>
            </a:endParaRPr>
          </a:p>
          <a:p>
            <a:pPr eaLnBrk="1" hangingPunct="1">
              <a:lnSpc>
                <a:spcPct val="7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000">
                <a:latin typeface="Calibri"/>
                <a:ea typeface="Calibri"/>
                <a:cs typeface="Arial"/>
              </a:rPr>
              <a:t>2. Where a child is eligible for a place at two or more of the nominated schools, they will be allocated a place at whichever of these is the highest ranked preference.</a:t>
            </a:r>
          </a:p>
          <a:p>
            <a:pPr eaLnBrk="1" hangingPunct="1">
              <a:lnSpc>
                <a:spcPct val="7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endParaRPr lang="en-GB" altLang="en-US" sz="2000">
              <a:latin typeface="Calibri"/>
              <a:ea typeface="Calibri"/>
              <a:cs typeface="Arial" panose="020B0604020202020204" pitchFamily="34" charset="0"/>
            </a:endParaRPr>
          </a:p>
          <a:p>
            <a:pPr eaLnBrk="1" hangingPunct="1">
              <a:lnSpc>
                <a:spcPct val="70000"/>
              </a:lnSpc>
              <a:spcBef>
                <a:spcPts val="600"/>
              </a:spcBef>
              <a:buSzPct val="100000"/>
              <a:tabLst>
                <a:tab pos="112713" algn="l"/>
                <a:tab pos="569913" algn="l"/>
                <a:tab pos="1027113" algn="l"/>
                <a:tab pos="1484313" algn="l"/>
                <a:tab pos="1941513" algn="l"/>
                <a:tab pos="2398713" algn="l"/>
                <a:tab pos="2855913" algn="l"/>
                <a:tab pos="3313113" algn="l"/>
                <a:tab pos="3770313" algn="l"/>
                <a:tab pos="4227513" algn="l"/>
                <a:tab pos="4684713" algn="l"/>
                <a:tab pos="5141913" algn="l"/>
                <a:tab pos="5599113" algn="l"/>
                <a:tab pos="6056313" algn="l"/>
                <a:tab pos="6513513" algn="l"/>
                <a:tab pos="6970713" algn="l"/>
                <a:tab pos="7427913" algn="l"/>
                <a:tab pos="7885113" algn="l"/>
                <a:tab pos="8342313" algn="l"/>
                <a:tab pos="8799513" algn="l"/>
              </a:tabLst>
            </a:pPr>
            <a:r>
              <a:rPr lang="en-GB" altLang="en-US" sz="2000">
                <a:latin typeface="Calibri"/>
                <a:ea typeface="Calibri"/>
                <a:cs typeface="Arial"/>
              </a:rPr>
              <a:t>3. Where a child is not eligible for a place at any of the nominated schools, the child will be allocated a place at the nearest appropriate school with a vacancy</a:t>
            </a:r>
            <a:r>
              <a:rPr lang="en-GB" altLang="en-US" sz="2000">
                <a:latin typeface="Arial"/>
                <a:cs typeface="Arial"/>
              </a:rPr>
              <a:t>.</a:t>
            </a:r>
          </a:p>
        </p:txBody>
      </p:sp>
    </p:spTree>
  </p:cSld>
  <p:clrMapOvr>
    <a:masterClrMapping/>
  </p:clrMapOvr>
  <p:transition advTm="9124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p:cNvSpPr txBox="1">
            <a:spLocks noChangeArrowheads="1"/>
          </p:cNvSpPr>
          <p:nvPr/>
        </p:nvSpPr>
        <p:spPr bwMode="auto">
          <a:xfrm>
            <a:off x="827584" y="1340769"/>
            <a:ext cx="7696200" cy="3240360"/>
          </a:xfrm>
          <a:prstGeom prst="rect">
            <a:avLst/>
          </a:prstGeom>
          <a:noFill/>
          <a:ln w="9525">
            <a:noFill/>
            <a:miter lim="800000"/>
            <a:headEnd/>
            <a:tailEnd/>
          </a:ln>
        </p:spPr>
        <p:txBody>
          <a:bodyPr lIns="91440" tIns="45720" rIns="91440" bIns="45720" anchor="t"/>
          <a:lstStyle/>
          <a:p>
            <a:pPr marL="340995" indent="-340995" eaLnBrk="1" hangingPunct="1">
              <a:lnSpc>
                <a:spcPct val="80000"/>
              </a:lnSpc>
              <a:spcBef>
                <a:spcPts val="700"/>
              </a:spcBef>
              <a:buClr>
                <a:srgbClr val="000000"/>
              </a:buClr>
              <a:buSzPct val="100000"/>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800" b="1">
              <a:latin typeface="Arial" panose="020B0604020202020204" pitchFamily="34" charset="0"/>
              <a:cs typeface="Arial" panose="020B0604020202020204" pitchFamily="34" charset="0"/>
            </a:endParaRPr>
          </a:p>
          <a:p>
            <a:pPr marL="340995" indent="-340995" eaLnBrk="1" hangingPunct="1">
              <a:lnSpc>
                <a:spcPct val="80000"/>
              </a:lnSpc>
              <a:spcBef>
                <a:spcPts val="7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Calibri"/>
                <a:ea typeface="Calibri"/>
                <a:cs typeface="Arial"/>
              </a:rPr>
              <a:t>You can only appeal to a school you have nominated on your child’s SCAF form</a:t>
            </a:r>
          </a:p>
          <a:p>
            <a:pPr marL="340995" indent="-340995" eaLnBrk="1" hangingPunct="1">
              <a:lnSpc>
                <a:spcPct val="80000"/>
              </a:lnSpc>
              <a:spcBef>
                <a:spcPts val="700"/>
              </a:spcBef>
              <a:buClr>
                <a:srgbClr val="000000"/>
              </a:buClr>
              <a:buSzPct val="100000"/>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Calibri"/>
              <a:ea typeface="Calibri"/>
              <a:cs typeface="Arial" panose="020B0604020202020204" pitchFamily="34" charset="0"/>
            </a:endParaRPr>
          </a:p>
          <a:p>
            <a:pPr marL="340995" indent="-340995" eaLnBrk="1" hangingPunct="1">
              <a:lnSpc>
                <a:spcPct val="80000"/>
              </a:lnSpc>
              <a:spcBef>
                <a:spcPts val="7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Calibri"/>
                <a:ea typeface="Calibri"/>
                <a:cs typeface="Arial"/>
              </a:rPr>
              <a:t>Parents must confirm their acceptance of the school offered</a:t>
            </a:r>
          </a:p>
          <a:p>
            <a:pPr marL="340995" indent="-340995" eaLnBrk="1" hangingPunct="1">
              <a:lnSpc>
                <a:spcPct val="80000"/>
              </a:lnSpc>
              <a:spcBef>
                <a:spcPts val="700"/>
              </a:spcBef>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Calibri"/>
              <a:ea typeface="Calibri"/>
              <a:cs typeface="Arial" panose="020B0604020202020204" pitchFamily="34" charset="0"/>
            </a:endParaRPr>
          </a:p>
          <a:p>
            <a:pPr marL="340995" indent="-340995" eaLnBrk="1" hangingPunct="1">
              <a:lnSpc>
                <a:spcPct val="80000"/>
              </a:lnSpc>
              <a:spcBef>
                <a:spcPts val="7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Calibri"/>
                <a:ea typeface="Calibri"/>
                <a:cs typeface="Arial"/>
              </a:rPr>
              <a:t>If you are refused a place at your preferred school you can request to be placed on a waiting list or could appeal against the decision</a:t>
            </a:r>
          </a:p>
          <a:p>
            <a:pPr marL="340995" indent="-340995" eaLnBrk="1" hangingPunct="1">
              <a:lnSpc>
                <a:spcPct val="80000"/>
              </a:lnSpc>
              <a:spcBef>
                <a:spcPts val="700"/>
              </a:spcBef>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800">
              <a:solidFill>
                <a:srgbClr val="000000"/>
              </a:solidFill>
            </a:endParaRPr>
          </a:p>
        </p:txBody>
      </p:sp>
    </p:spTree>
  </p:cSld>
  <p:clrMapOvr>
    <a:masterClrMapping/>
  </p:clrMapOvr>
  <p:transition advTm="63729"/>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
          <p:cNvSpPr txBox="1">
            <a:spLocks noChangeArrowheads="1"/>
          </p:cNvSpPr>
          <p:nvPr/>
        </p:nvSpPr>
        <p:spPr bwMode="auto">
          <a:xfrm>
            <a:off x="1187624" y="116632"/>
            <a:ext cx="6870700" cy="16002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600" b="1">
                <a:solidFill>
                  <a:srgbClr val="FFFF00"/>
                </a:solidFill>
                <a:effectLst>
                  <a:outerShdw blurRad="38100" dist="38100" dir="2700000" algn="tl">
                    <a:srgbClr val="000000">
                      <a:alpha val="43137"/>
                    </a:srgbClr>
                  </a:outerShdw>
                </a:effectLst>
                <a:latin typeface="Calibri"/>
                <a:ea typeface="Calibri"/>
                <a:cs typeface="Arial"/>
              </a:rPr>
              <a:t>In</a:t>
            </a:r>
            <a:r>
              <a:rPr lang="en-GB" altLang="en-US" sz="4800" b="1">
                <a:solidFill>
                  <a:srgbClr val="000000"/>
                </a:solidFill>
                <a:effectLst>
                  <a:outerShdw blurRad="38100" dist="38100" dir="2700000" algn="tl">
                    <a:srgbClr val="000000">
                      <a:alpha val="43137"/>
                    </a:srgbClr>
                  </a:outerShdw>
                </a:effectLst>
                <a:latin typeface="Calibri"/>
                <a:ea typeface="Calibri"/>
                <a:cs typeface="Arial"/>
              </a:rPr>
              <a:t> </a:t>
            </a:r>
            <a:r>
              <a:rPr lang="en-GB" altLang="en-US" sz="3600" b="1">
                <a:solidFill>
                  <a:srgbClr val="FFFF00"/>
                </a:solidFill>
                <a:effectLst>
                  <a:outerShdw blurRad="38100" dist="38100" dir="2700000" algn="tl">
                    <a:srgbClr val="000000">
                      <a:alpha val="43137"/>
                    </a:srgbClr>
                  </a:outerShdw>
                </a:effectLst>
                <a:latin typeface="Calibri"/>
                <a:ea typeface="Calibri"/>
                <a:cs typeface="Arial"/>
              </a:rPr>
              <a:t>Summary</a:t>
            </a:r>
            <a:endParaRPr lang="en-GB" altLang="en-US" sz="4800" b="1">
              <a:solidFill>
                <a:srgbClr val="FFFF00"/>
              </a:solidFill>
              <a:effectLst>
                <a:outerShdw blurRad="38100" dist="38100" dir="2700000" algn="tl">
                  <a:srgbClr val="000000">
                    <a:alpha val="43137"/>
                  </a:srgbClr>
                </a:outerShdw>
              </a:effectLst>
              <a:latin typeface="Calibri"/>
              <a:ea typeface="Calibri"/>
              <a:cs typeface="Arial"/>
            </a:endParaRPr>
          </a:p>
        </p:txBody>
      </p:sp>
      <p:grpSp>
        <p:nvGrpSpPr>
          <p:cNvPr id="11267" name="Group 2"/>
          <p:cNvGrpSpPr>
            <a:grpSpLocks/>
          </p:cNvGrpSpPr>
          <p:nvPr/>
        </p:nvGrpSpPr>
        <p:grpSpPr bwMode="auto">
          <a:xfrm>
            <a:off x="537410" y="1240304"/>
            <a:ext cx="8066782" cy="4139853"/>
            <a:chOff x="432" y="1152"/>
            <a:chExt cx="4900" cy="2303"/>
          </a:xfrm>
        </p:grpSpPr>
        <p:sp>
          <p:nvSpPr>
            <p:cNvPr id="11268" name="Rectangle 3"/>
            <p:cNvSpPr>
              <a:spLocks noChangeArrowheads="1"/>
            </p:cNvSpPr>
            <p:nvPr/>
          </p:nvSpPr>
          <p:spPr bwMode="auto">
            <a:xfrm>
              <a:off x="432" y="1152"/>
              <a:ext cx="4847" cy="2303"/>
            </a:xfrm>
            <a:prstGeom prst="rect">
              <a:avLst/>
            </a:prstGeom>
            <a:noFill/>
            <a:ln w="9525">
              <a:noFill/>
              <a:miter lim="800000"/>
              <a:headEnd/>
              <a:tailEnd/>
            </a:ln>
          </p:spPr>
          <p:txBody>
            <a:bodyPr wrap="none" anchor="ctr"/>
            <a:lstStyle/>
            <a:p>
              <a:pPr>
                <a:buClr>
                  <a:srgbClr val="000000"/>
                </a:buClr>
                <a:buSzPct val="100000"/>
                <a:buFont typeface="Times New Roman" pitchFamily="18" charset="0"/>
                <a:buNone/>
              </a:pPr>
              <a:endParaRPr lang="en-US" altLang="en-US"/>
            </a:p>
          </p:txBody>
        </p:sp>
        <p:sp>
          <p:nvSpPr>
            <p:cNvPr id="11273" name="AutoShape 8"/>
            <p:cNvSpPr>
              <a:spLocks noChangeArrowheads="1"/>
            </p:cNvSpPr>
            <p:nvPr/>
          </p:nvSpPr>
          <p:spPr bwMode="auto">
            <a:xfrm>
              <a:off x="432" y="1912"/>
              <a:ext cx="1540" cy="1125"/>
            </a:xfrm>
            <a:prstGeom prst="roundRect">
              <a:avLst>
                <a:gd name="adj" fmla="val 16667"/>
              </a:avLst>
            </a:prstGeom>
            <a:solidFill>
              <a:srgbClr val="4F81BD"/>
            </a:solidFill>
            <a:ln w="9360" cap="sq">
              <a:solidFill>
                <a:srgbClr val="000000"/>
              </a:solidFill>
              <a:miter lim="800000"/>
              <a:headEnd/>
              <a:tailEnd/>
            </a:ln>
          </p:spPr>
          <p:txBody>
            <a:bodyPr wrap="none" lIns="65880" tIns="33120" rIns="65880" bIns="33120" anchor="ctr"/>
            <a:lstStyle/>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b="1">
                  <a:solidFill>
                    <a:srgbClr val="FFFF00"/>
                  </a:solidFill>
                  <a:latin typeface="Calibri"/>
                  <a:ea typeface="Calibri"/>
                  <a:cs typeface="Calibri"/>
                </a:rPr>
                <a:t>Stage 1</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Parents register their child to </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take the Kent Test</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 by 1</a:t>
              </a:r>
              <a:r>
                <a:rPr lang="en-GB" altLang="en-US" sz="1400" baseline="30000">
                  <a:solidFill>
                    <a:srgbClr val="FFFF00"/>
                  </a:solidFill>
                  <a:latin typeface="Calibri"/>
                  <a:ea typeface="Calibri"/>
                  <a:cs typeface="Calibri"/>
                </a:rPr>
                <a:t>st</a:t>
              </a:r>
              <a:r>
                <a:rPr lang="en-GB" altLang="en-US" sz="1400">
                  <a:solidFill>
                    <a:srgbClr val="FFFF00"/>
                  </a:solidFill>
                  <a:latin typeface="Calibri"/>
                  <a:ea typeface="Calibri"/>
                  <a:cs typeface="Calibri"/>
                </a:rPr>
                <a:t> July 2025 as well as the </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relevant Dover Grammar Tests</a:t>
              </a:r>
            </a:p>
          </p:txBody>
        </p:sp>
        <p:sp>
          <p:nvSpPr>
            <p:cNvPr id="11274" name="AutoShape 9"/>
            <p:cNvSpPr>
              <a:spLocks noChangeArrowheads="1"/>
            </p:cNvSpPr>
            <p:nvPr/>
          </p:nvSpPr>
          <p:spPr bwMode="auto">
            <a:xfrm>
              <a:off x="2085" y="1912"/>
              <a:ext cx="1540" cy="1125"/>
            </a:xfrm>
            <a:prstGeom prst="roundRect">
              <a:avLst>
                <a:gd name="adj" fmla="val 16667"/>
              </a:avLst>
            </a:prstGeom>
            <a:solidFill>
              <a:srgbClr val="4F81BD"/>
            </a:solidFill>
            <a:ln w="9360" cap="sq">
              <a:solidFill>
                <a:srgbClr val="000000"/>
              </a:solidFill>
              <a:miter lim="800000"/>
              <a:headEnd/>
              <a:tailEnd/>
            </a:ln>
          </p:spPr>
          <p:txBody>
            <a:bodyPr wrap="none" lIns="65880" tIns="33120" rIns="65880" bIns="33120" anchor="ctr"/>
            <a:lstStyle/>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b="1">
                  <a:solidFill>
                    <a:srgbClr val="FFFF00"/>
                  </a:solidFill>
                  <a:latin typeface="Calibri"/>
                  <a:ea typeface="Calibri"/>
                  <a:cs typeface="Calibri"/>
                </a:rPr>
                <a:t>Stage 2</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Children sit the Kent test</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 in September and parents</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1400">
                  <a:solidFill>
                    <a:srgbClr val="FFFF00"/>
                  </a:solidFill>
                  <a:latin typeface="Calibri"/>
                  <a:ea typeface="Calibri"/>
                  <a:cs typeface="Calibri"/>
                </a:rPr>
                <a:t>a</a:t>
              </a:r>
              <a:r>
                <a:rPr lang="en-GB" altLang="en-US" sz="1400">
                  <a:solidFill>
                    <a:srgbClr val="FFFF00"/>
                  </a:solidFill>
                  <a:latin typeface="Calibri"/>
                  <a:ea typeface="Calibri"/>
                  <a:cs typeface="Calibri"/>
                </a:rPr>
                <a:t>re notified of the outcome</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Calibri"/>
                </a:rPr>
                <a:t>in October 2025</a:t>
              </a:r>
            </a:p>
          </p:txBody>
        </p:sp>
        <p:sp>
          <p:nvSpPr>
            <p:cNvPr id="11275" name="AutoShape 10"/>
            <p:cNvSpPr>
              <a:spLocks noChangeArrowheads="1"/>
            </p:cNvSpPr>
            <p:nvPr/>
          </p:nvSpPr>
          <p:spPr bwMode="auto">
            <a:xfrm>
              <a:off x="3738" y="1920"/>
              <a:ext cx="1594" cy="1125"/>
            </a:xfrm>
            <a:prstGeom prst="roundRect">
              <a:avLst>
                <a:gd name="adj" fmla="val 16667"/>
              </a:avLst>
            </a:prstGeom>
            <a:solidFill>
              <a:srgbClr val="4F81BD"/>
            </a:solidFill>
            <a:ln w="9360" cap="sq">
              <a:solidFill>
                <a:srgbClr val="000000"/>
              </a:solidFill>
              <a:miter lim="800000"/>
              <a:headEnd/>
              <a:tailEnd/>
            </a:ln>
          </p:spPr>
          <p:txBody>
            <a:bodyPr wrap="none" lIns="65880" tIns="33120" rIns="65880" bIns="33120" anchor="ctr"/>
            <a:lstStyle/>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b="1">
                  <a:solidFill>
                    <a:srgbClr val="FFFF00"/>
                  </a:solidFill>
                  <a:latin typeface="Calibri"/>
                  <a:ea typeface="Calibri"/>
                  <a:cs typeface="Arial"/>
                </a:rPr>
                <a:t>Stage 3</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Arial"/>
                </a:rPr>
                <a:t>Parents complete</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1400">
                  <a:solidFill>
                    <a:srgbClr val="FFFF00"/>
                  </a:solidFill>
                  <a:latin typeface="Calibri"/>
                  <a:ea typeface="Calibri"/>
                  <a:cs typeface="Arial"/>
                </a:rPr>
                <a:t>T</a:t>
              </a:r>
              <a:r>
                <a:rPr lang="en-GB" altLang="en-US" sz="1400">
                  <a:solidFill>
                    <a:srgbClr val="FFFF00"/>
                  </a:solidFill>
                  <a:latin typeface="Calibri"/>
                  <a:ea typeface="Calibri"/>
                  <a:cs typeface="Arial"/>
                </a:rPr>
                <a:t>he SCAF in October</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Arial"/>
                </a:rPr>
                <a:t> and are notified of the </a:t>
              </a:r>
            </a:p>
            <a:p>
              <a:pPr algn="ct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1400">
                  <a:solidFill>
                    <a:srgbClr val="FFFF00"/>
                  </a:solidFill>
                  <a:latin typeface="Calibri"/>
                  <a:ea typeface="Calibri"/>
                  <a:cs typeface="Arial"/>
                </a:rPr>
                <a:t>outcome in March 2026</a:t>
              </a:r>
            </a:p>
          </p:txBody>
        </p:sp>
      </p:grpSp>
    </p:spTree>
  </p:cSld>
  <p:clrMapOvr>
    <a:masterClrMapping/>
  </p:clrMapOvr>
  <p:transition advTm="66816"/>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
          <p:cNvSpPr txBox="1">
            <a:spLocks noChangeArrowheads="1"/>
          </p:cNvSpPr>
          <p:nvPr/>
        </p:nvSpPr>
        <p:spPr bwMode="auto">
          <a:xfrm>
            <a:off x="1032797" y="207611"/>
            <a:ext cx="6870700" cy="12954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a:solidFill>
                  <a:srgbClr val="FFFF00"/>
                </a:solidFill>
                <a:latin typeface="Calibri"/>
                <a:ea typeface="Calibri"/>
                <a:cs typeface="Arial"/>
              </a:rPr>
              <a:t>How PESE Test Works</a:t>
            </a:r>
          </a:p>
        </p:txBody>
      </p:sp>
      <p:sp>
        <p:nvSpPr>
          <p:cNvPr id="13315" name="Text Box 2"/>
          <p:cNvSpPr txBox="1">
            <a:spLocks noChangeArrowheads="1"/>
          </p:cNvSpPr>
          <p:nvPr/>
        </p:nvSpPr>
        <p:spPr bwMode="auto">
          <a:xfrm>
            <a:off x="611188" y="1828800"/>
            <a:ext cx="8075612" cy="4337050"/>
          </a:xfrm>
          <a:prstGeom prst="rect">
            <a:avLst/>
          </a:prstGeom>
          <a:noFill/>
          <a:ln w="9525">
            <a:noFill/>
            <a:miter lim="800000"/>
            <a:headEnd/>
            <a:tailEnd/>
          </a:ln>
        </p:spPr>
        <p:txBody>
          <a:bodyPr lIns="91440" tIns="45720" rIns="91440" bIns="45720" anchor="t"/>
          <a:lstStyle/>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400">
                <a:latin typeface="Calibri"/>
                <a:ea typeface="Calibri"/>
                <a:cs typeface="Arial"/>
              </a:rPr>
              <a:t>Takes place at Warden House on Thursday 11</a:t>
            </a:r>
            <a:r>
              <a:rPr lang="en-GB" altLang="en-US" sz="2400" baseline="30000">
                <a:latin typeface="Calibri"/>
                <a:ea typeface="Calibri"/>
                <a:cs typeface="Arial"/>
              </a:rPr>
              <a:t>th</a:t>
            </a:r>
            <a:r>
              <a:rPr lang="en-GB" altLang="en-US" sz="2400">
                <a:latin typeface="Calibri"/>
                <a:ea typeface="Calibri"/>
                <a:cs typeface="Arial"/>
              </a:rPr>
              <a:t>  September 2025</a:t>
            </a:r>
          </a:p>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400">
                <a:latin typeface="Calibri"/>
                <a:ea typeface="Calibri"/>
                <a:cs typeface="Arial"/>
              </a:rPr>
              <a:t>The current test was introduced in 2015 produced by Granada Learning Assessment</a:t>
            </a:r>
          </a:p>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400">
                <a:latin typeface="Calibri"/>
                <a:ea typeface="Calibri"/>
                <a:cs typeface="Arial"/>
              </a:rPr>
              <a:t>No Practice test – just practice questions</a:t>
            </a:r>
          </a:p>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400">
                <a:latin typeface="Calibri"/>
                <a:ea typeface="Calibri"/>
                <a:cs typeface="Arial"/>
              </a:rPr>
              <a:t>English and Maths Test in multiple choice format (c.60 minutes plus admin time, two separate sections each with introductory practice items, English first);</a:t>
            </a:r>
          </a:p>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400">
                <a:latin typeface="Calibri"/>
                <a:ea typeface="Calibri"/>
                <a:cs typeface="Arial"/>
              </a:rPr>
              <a:t>Reasoning Test in multiple choice format (c.60 minutes plus admin time, one Verbal-Reasoning section, one non-verbal reasoning and one special reasoning test.</a:t>
            </a:r>
          </a:p>
          <a:p>
            <a:pPr marL="340995" indent="-340995" eaLnBrk="1" hangingPunct="1">
              <a:lnSpc>
                <a:spcPct val="9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400">
                <a:latin typeface="Calibri"/>
                <a:ea typeface="Calibri"/>
                <a:cs typeface="Arial"/>
              </a:rPr>
              <a:t>Writing exercise 40 mins</a:t>
            </a:r>
          </a:p>
          <a:p>
            <a:pPr marL="340995" indent="-340995" eaLnBrk="1" hangingPunct="1">
              <a:lnSpc>
                <a:spcPct val="90000"/>
              </a:lnSpc>
              <a:spcBef>
                <a:spcPts val="750"/>
              </a:spcBef>
              <a:buClr>
                <a:srgbClr val="000000"/>
              </a:buClr>
              <a:buSzPct val="100000"/>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3000">
              <a:solidFill>
                <a:srgbClr val="000000"/>
              </a:solidFill>
            </a:endParaRPr>
          </a:p>
          <a:p>
            <a:pPr marL="340995" indent="-340995" eaLnBrk="1" hangingPunct="1">
              <a:lnSpc>
                <a:spcPct val="90000"/>
              </a:lnSpc>
              <a:spcBef>
                <a:spcPts val="750"/>
              </a:spcBef>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3000">
              <a:solidFill>
                <a:srgbClr val="000000"/>
              </a:solidFill>
            </a:endParaRPr>
          </a:p>
          <a:p>
            <a:pPr marL="340995" indent="-340995" eaLnBrk="1" hangingPunct="1">
              <a:lnSpc>
                <a:spcPct val="90000"/>
              </a:lnSpc>
              <a:spcBef>
                <a:spcPts val="750"/>
              </a:spcBef>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3000">
              <a:solidFill>
                <a:srgbClr val="000000"/>
              </a:solidFill>
            </a:endParaRPr>
          </a:p>
        </p:txBody>
      </p:sp>
    </p:spTree>
  </p:cSld>
  <p:clrMapOvr>
    <a:masterClrMapping/>
  </p:clrMapOvr>
  <p:transition advTm="158627"/>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
          <p:cNvSpPr txBox="1">
            <a:spLocks noChangeArrowheads="1"/>
          </p:cNvSpPr>
          <p:nvPr/>
        </p:nvSpPr>
        <p:spPr bwMode="auto">
          <a:xfrm>
            <a:off x="457200" y="843767"/>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Non- Verbal + Spatial Reasoning </a:t>
            </a:r>
          </a:p>
        </p:txBody>
      </p:sp>
      <p:pic>
        <p:nvPicPr>
          <p:cNvPr id="2" name="Picture 1"/>
          <p:cNvPicPr>
            <a:picLocks noChangeAspect="1"/>
          </p:cNvPicPr>
          <p:nvPr/>
        </p:nvPicPr>
        <p:blipFill>
          <a:blip r:embed="rId3"/>
          <a:stretch>
            <a:fillRect/>
          </a:stretch>
        </p:blipFill>
        <p:spPr>
          <a:xfrm>
            <a:off x="1333500" y="2052637"/>
            <a:ext cx="6477000" cy="2752725"/>
          </a:xfrm>
          <a:prstGeom prst="rect">
            <a:avLst/>
          </a:prstGeom>
        </p:spPr>
      </p:pic>
    </p:spTree>
  </p:cSld>
  <p:clrMapOvr>
    <a:masterClrMapping/>
  </p:clrMapOvr>
  <p:transition advTm="85528"/>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457200" y="274638"/>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Verbal Reasoning</a:t>
            </a:r>
          </a:p>
        </p:txBody>
      </p:sp>
      <p:sp>
        <p:nvSpPr>
          <p:cNvPr id="10242" name="Text Box 2"/>
          <p:cNvSpPr txBox="1">
            <a:spLocks noChangeArrowheads="1"/>
          </p:cNvSpPr>
          <p:nvPr/>
        </p:nvSpPr>
        <p:spPr bwMode="auto">
          <a:xfrm>
            <a:off x="455917" y="1410634"/>
            <a:ext cx="8229600" cy="4525963"/>
          </a:xfrm>
          <a:prstGeom prst="rect">
            <a:avLst/>
          </a:prstGeom>
          <a:noFill/>
          <a:ln w="9525">
            <a:noFill/>
            <a:miter lim="800000"/>
            <a:headEnd/>
            <a:tailEnd/>
          </a:ln>
        </p:spPr>
        <p:txBody>
          <a:bodyPr lIns="91440" tIns="45720" rIns="91440" bIns="45720" anchor="ctr"/>
          <a:lstStyle/>
          <a:p>
            <a:pPr marL="342900" indent="-340995">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800">
                <a:latin typeface="Calibri"/>
                <a:ea typeface="Calibri"/>
                <a:cs typeface="Arial"/>
              </a:rPr>
              <a:t>This tests the children</a:t>
            </a:r>
            <a:r>
              <a:rPr lang="ja-JP" altLang="en-US" sz="2800">
                <a:latin typeface="Calibri"/>
                <a:ea typeface="メイリオ"/>
                <a:cs typeface="Arial"/>
              </a:rPr>
              <a:t>’</a:t>
            </a:r>
            <a:r>
              <a:rPr lang="en-GB" altLang="ja-JP" sz="2800">
                <a:latin typeface="Calibri"/>
                <a:ea typeface="メイリオ"/>
                <a:cs typeface="Arial"/>
              </a:rPr>
              <a:t>s ability to reason with words and language</a:t>
            </a:r>
            <a:endParaRPr lang="en-GB"/>
          </a:p>
          <a:p>
            <a:pPr marL="342900" indent="-340995"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2800">
              <a:latin typeface="Calibri"/>
              <a:ea typeface="Calibri"/>
              <a:cs typeface="Arial" panose="020B0604020202020204" pitchFamily="34" charset="0"/>
            </a:endParaRPr>
          </a:p>
          <a:p>
            <a:pPr marL="342900" indent="-340995"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800">
                <a:latin typeface="Calibri"/>
                <a:ea typeface="Calibri"/>
                <a:cs typeface="Arial"/>
              </a:rPr>
              <a:t>Find the next pair of letters in this sequence: CQ  DQ  EP  FP  ….</a:t>
            </a:r>
          </a:p>
          <a:p>
            <a:pPr marL="342900" indent="-340995"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800">
                <a:latin typeface="Calibri"/>
                <a:ea typeface="Calibri"/>
                <a:cs typeface="Arial"/>
              </a:rPr>
              <a:t>Answer: </a:t>
            </a:r>
            <a:r>
              <a:rPr lang="en-GB" altLang="en-US" sz="2800" b="1">
                <a:latin typeface="Calibri"/>
                <a:ea typeface="Calibri"/>
                <a:cs typeface="Arial"/>
              </a:rPr>
              <a:t>GO</a:t>
            </a:r>
          </a:p>
          <a:p>
            <a:pPr marL="342900" indent="-340995">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2800">
              <a:latin typeface="Calibri"/>
              <a:ea typeface="Calibri"/>
              <a:cs typeface="Arial"/>
            </a:endParaRPr>
          </a:p>
          <a:p>
            <a:pPr marL="342900" indent="-340995">
              <a:lnSpc>
                <a:spcPct val="80000"/>
              </a:lnSpc>
              <a:spcBef>
                <a:spcPts val="7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800">
                <a:latin typeface="Calibri"/>
                <a:ea typeface="Calibri"/>
                <a:cs typeface="Arial"/>
              </a:rPr>
              <a:t>If the code for FOOT is </a:t>
            </a:r>
            <a:r>
              <a:rPr lang="en-GB" altLang="en-US" sz="2800" b="1">
                <a:latin typeface="Calibri"/>
                <a:ea typeface="Calibri"/>
                <a:cs typeface="Arial"/>
              </a:rPr>
              <a:t>ENNS</a:t>
            </a:r>
            <a:r>
              <a:rPr lang="en-GB" altLang="en-US" sz="2800">
                <a:latin typeface="Calibri"/>
                <a:ea typeface="Calibri"/>
                <a:cs typeface="Arial"/>
              </a:rPr>
              <a:t>, what is the code for </a:t>
            </a:r>
            <a:r>
              <a:rPr lang="en-GB" altLang="en-US" sz="2800" b="1">
                <a:latin typeface="Calibri"/>
                <a:ea typeface="Calibri"/>
                <a:cs typeface="Arial"/>
              </a:rPr>
              <a:t>TOE</a:t>
            </a:r>
            <a:r>
              <a:rPr lang="en-GB" altLang="en-US" sz="2800">
                <a:latin typeface="Calibri"/>
                <a:ea typeface="Calibri"/>
                <a:cs typeface="Arial"/>
              </a:rPr>
              <a:t>?</a:t>
            </a:r>
            <a:endParaRPr lang="en-GB"/>
          </a:p>
          <a:p>
            <a:pPr marL="342900" indent="-340995"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800">
                <a:latin typeface="Calibri"/>
                <a:ea typeface="Calibri"/>
                <a:cs typeface="Arial"/>
              </a:rPr>
              <a:t>Answer:</a:t>
            </a:r>
            <a:r>
              <a:rPr lang="en-GB" altLang="en-US" sz="2800" b="1">
                <a:latin typeface="Calibri"/>
                <a:ea typeface="Calibri"/>
                <a:cs typeface="Arial"/>
              </a:rPr>
              <a:t> SND</a:t>
            </a:r>
          </a:p>
        </p:txBody>
      </p:sp>
    </p:spTree>
    <p:custDataLst>
      <p:tags r:id="rId1"/>
    </p:custDataLst>
  </p:cSld>
  <p:clrMapOvr>
    <a:masterClrMapping/>
  </p:clrMapOvr>
  <p:transition advTm="5465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5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0242">
                                            <p:txEl>
                                              <p:pRg st="2" end="2"/>
                                            </p:txEl>
                                          </p:spTgt>
                                        </p:tgtEl>
                                        <p:attrNameLst>
                                          <p:attrName>style.visibility</p:attrName>
                                        </p:attrNameLst>
                                      </p:cBhvr>
                                      <p:to>
                                        <p:strVal val="visible"/>
                                      </p:to>
                                    </p:set>
                                    <p:animEffect transition="in" filter="fade">
                                      <p:cBhvr>
                                        <p:cTn id="13" dur="500"/>
                                        <p:tgtEl>
                                          <p:spTgt spid="10242">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0242">
                                            <p:txEl>
                                              <p:pRg st="3" end="3"/>
                                            </p:txEl>
                                          </p:spTgt>
                                        </p:tgtEl>
                                        <p:attrNameLst>
                                          <p:attrName>style.visibility</p:attrName>
                                        </p:attrNameLst>
                                      </p:cBhvr>
                                      <p:to>
                                        <p:strVal val="visible"/>
                                      </p:to>
                                    </p:set>
                                    <p:anim calcmode="lin" valueType="num">
                                      <p:cBhvr additive="base">
                                        <p:cTn id="18" dur="500" fill="hold"/>
                                        <p:tgtEl>
                                          <p:spTgt spid="10242">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024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10242">
                                            <p:txEl>
                                              <p:pRg st="5" end="5"/>
                                            </p:txEl>
                                          </p:spTgt>
                                        </p:tgtEl>
                                        <p:attrNameLst>
                                          <p:attrName>style.visibility</p:attrName>
                                        </p:attrNameLst>
                                      </p:cBhvr>
                                      <p:to>
                                        <p:strVal val="visible"/>
                                      </p:to>
                                    </p:set>
                                    <p:animEffect transition="in" filter="fade">
                                      <p:cBhvr>
                                        <p:cTn id="24" dur="1000"/>
                                        <p:tgtEl>
                                          <p:spTgt spid="10242">
                                            <p:txEl>
                                              <p:pRg st="5" end="5"/>
                                            </p:txEl>
                                          </p:spTgt>
                                        </p:tgtEl>
                                      </p:cBhvr>
                                    </p:animEffect>
                                    <p:anim calcmode="lin" valueType="num">
                                      <p:cBhvr>
                                        <p:cTn id="25" dur="1000" fill="hold"/>
                                        <p:tgtEl>
                                          <p:spTgt spid="10242">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1024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nodeType="clickEffect">
                                  <p:stCondLst>
                                    <p:cond delay="0"/>
                                  </p:stCondLst>
                                  <p:childTnLst>
                                    <p:set>
                                      <p:cBhvr>
                                        <p:cTn id="30" dur="1" fill="hold">
                                          <p:stCondLst>
                                            <p:cond delay="0"/>
                                          </p:stCondLst>
                                        </p:cTn>
                                        <p:tgtEl>
                                          <p:spTgt spid="10242">
                                            <p:txEl>
                                              <p:pRg st="6" end="6"/>
                                            </p:txEl>
                                          </p:spTgt>
                                        </p:tgtEl>
                                        <p:attrNameLst>
                                          <p:attrName>style.visibility</p:attrName>
                                        </p:attrNameLst>
                                      </p:cBhvr>
                                      <p:to>
                                        <p:strVal val="visible"/>
                                      </p:to>
                                    </p:set>
                                    <p:animEffect transition="in" filter="fade">
                                      <p:cBhvr>
                                        <p:cTn id="31" dur="1000"/>
                                        <p:tgtEl>
                                          <p:spTgt spid="10242">
                                            <p:txEl>
                                              <p:pRg st="6" end="6"/>
                                            </p:txEl>
                                          </p:spTgt>
                                        </p:tgtEl>
                                      </p:cBhvr>
                                    </p:animEffect>
                                    <p:anim calcmode="lin" valueType="num">
                                      <p:cBhvr>
                                        <p:cTn id="32" dur="1000" fill="hold"/>
                                        <p:tgtEl>
                                          <p:spTgt spid="10242">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1024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685800" y="765175"/>
            <a:ext cx="6870700" cy="987425"/>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Mathematics</a:t>
            </a:r>
          </a:p>
        </p:txBody>
      </p:sp>
      <p:sp>
        <p:nvSpPr>
          <p:cNvPr id="19459" name="Text Box 2"/>
          <p:cNvSpPr txBox="1">
            <a:spLocks noChangeArrowheads="1"/>
          </p:cNvSpPr>
          <p:nvPr/>
        </p:nvSpPr>
        <p:spPr bwMode="auto">
          <a:xfrm>
            <a:off x="457200" y="1600200"/>
            <a:ext cx="8229600" cy="4525963"/>
          </a:xfrm>
          <a:prstGeom prst="rect">
            <a:avLst/>
          </a:prstGeom>
          <a:noFill/>
          <a:ln w="9525">
            <a:noFill/>
            <a:miter lim="800000"/>
            <a:headEnd/>
            <a:tailEnd/>
          </a:ln>
        </p:spPr>
        <p:txBody>
          <a:bodyPr lIns="91440" tIns="45720" rIns="91440" bIns="45720" anchor="t"/>
          <a:lstStyle/>
          <a:p>
            <a:pPr marL="342900" indent="-340995" eaLnBrk="1" hangingPunct="1">
              <a:spcBef>
                <a:spcPts val="8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3200"/>
          </a:p>
          <a:p>
            <a:pPr marL="342900" indent="-340995" algn="ctr">
              <a:spcBef>
                <a:spcPts val="8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3200"/>
              <a:t>  </a:t>
            </a:r>
            <a:r>
              <a:rPr lang="en-GB" altLang="en-US" sz="3200">
                <a:latin typeface="Calibri"/>
                <a:ea typeface="Calibri"/>
                <a:cs typeface="Arial"/>
              </a:rPr>
              <a:t>This test is similar to the end of Year 6 tests, however the answers are multiple-choice.  </a:t>
            </a:r>
          </a:p>
          <a:p>
            <a:pPr marL="342900" indent="-340995" algn="ctr">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3200">
              <a:latin typeface="Calibri"/>
              <a:ea typeface="Calibri"/>
              <a:cs typeface="Arial"/>
            </a:endParaRPr>
          </a:p>
          <a:p>
            <a:pPr marL="342900" indent="-340995" algn="ctr" eaLnBrk="1" hangingPunct="1">
              <a:spcBef>
                <a:spcPts val="8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3200">
                <a:latin typeface="Calibri"/>
                <a:ea typeface="Calibri"/>
                <a:cs typeface="Arial"/>
              </a:rPr>
              <a:t>  The prominent difference is that questions will push for the higher ability to calculate and reason. </a:t>
            </a:r>
          </a:p>
        </p:txBody>
      </p:sp>
    </p:spTree>
  </p:cSld>
  <p:clrMapOvr>
    <a:masterClrMapping/>
  </p:clrMapOvr>
  <p:transition advTm="37727"/>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457200" y="274638"/>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Writing</a:t>
            </a:r>
          </a:p>
        </p:txBody>
      </p:sp>
      <p:sp>
        <p:nvSpPr>
          <p:cNvPr id="21507" name="Text Box 2"/>
          <p:cNvSpPr txBox="1">
            <a:spLocks noChangeArrowheads="1"/>
          </p:cNvSpPr>
          <p:nvPr/>
        </p:nvSpPr>
        <p:spPr bwMode="auto">
          <a:xfrm>
            <a:off x="457200" y="1600200"/>
            <a:ext cx="8229600" cy="4525963"/>
          </a:xfrm>
          <a:prstGeom prst="rect">
            <a:avLst/>
          </a:prstGeom>
          <a:noFill/>
          <a:ln w="9525">
            <a:noFill/>
            <a:miter lim="800000"/>
            <a:headEnd/>
            <a:tailEnd/>
          </a:ln>
        </p:spPr>
        <p:txBody>
          <a:bodyPr lIns="91440" tIns="45720" rIns="91440" bIns="45720" anchor="t"/>
          <a:lstStyle/>
          <a:p>
            <a:pPr marL="342900" indent="-340995" eaLnBrk="1" hangingPunct="1">
              <a:spcBef>
                <a:spcPts val="8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3200">
              <a:solidFill>
                <a:srgbClr val="000000"/>
              </a:solidFill>
              <a:latin typeface="Arial" panose="020B0604020202020204" pitchFamily="34" charset="0"/>
              <a:cs typeface="Arial" panose="020B0604020202020204" pitchFamily="34" charset="0"/>
            </a:endParaRPr>
          </a:p>
          <a:p>
            <a:pPr marL="342900" indent="-340995" algn="ctr" eaLnBrk="1" hangingPunct="1">
              <a:spcBef>
                <a:spcPts val="8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3200">
                <a:latin typeface="Arial"/>
                <a:cs typeface="Arial"/>
              </a:rPr>
              <a:t>  </a:t>
            </a:r>
            <a:r>
              <a:rPr lang="en-GB" altLang="en-US" sz="3200">
                <a:latin typeface="Calibri"/>
                <a:ea typeface="Calibri"/>
                <a:cs typeface="Arial"/>
              </a:rPr>
              <a:t>This test is a short writing activity under test conditions.  This test will only be looked at where a child</a:t>
            </a:r>
            <a:r>
              <a:rPr lang="ja-JP" altLang="en-US" sz="3200">
                <a:latin typeface="Calibri"/>
                <a:ea typeface="メイリオ"/>
                <a:cs typeface="Arial"/>
              </a:rPr>
              <a:t>’</a:t>
            </a:r>
            <a:r>
              <a:rPr lang="en-GB" altLang="ja-JP" sz="3200">
                <a:latin typeface="Calibri"/>
                <a:ea typeface="メイリオ"/>
                <a:cs typeface="Arial"/>
              </a:rPr>
              <a:t>s test scores are just below the threshold for grammar selection.  This will not be marked and will not affect your child</a:t>
            </a:r>
            <a:r>
              <a:rPr lang="en-GB" altLang="en-US" sz="3200">
                <a:latin typeface="Calibri"/>
                <a:ea typeface="Calibri"/>
                <a:cs typeface="Arial"/>
              </a:rPr>
              <a:t>’</a:t>
            </a:r>
            <a:r>
              <a:rPr lang="en-GB" altLang="ja-JP" sz="3200">
                <a:latin typeface="Calibri"/>
                <a:ea typeface="メイリオ"/>
                <a:cs typeface="Arial"/>
              </a:rPr>
              <a:t>s standardised score.</a:t>
            </a:r>
            <a:endParaRPr lang="en-GB" altLang="en-US" sz="3200">
              <a:latin typeface="Calibri"/>
              <a:ea typeface="メイリオ"/>
              <a:cs typeface="Arial"/>
            </a:endParaRPr>
          </a:p>
        </p:txBody>
      </p:sp>
    </p:spTree>
  </p:cSld>
  <p:clrMapOvr>
    <a:masterClrMapping/>
  </p:clrMapOvr>
  <p:transition advTm="15598"/>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252536" y="476672"/>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To be selected as suitable for grammar school:</a:t>
            </a:r>
          </a:p>
        </p:txBody>
      </p:sp>
      <p:sp>
        <p:nvSpPr>
          <p:cNvPr id="23555" name="Text Box 2"/>
          <p:cNvSpPr txBox="1">
            <a:spLocks noChangeArrowheads="1"/>
          </p:cNvSpPr>
          <p:nvPr/>
        </p:nvSpPr>
        <p:spPr bwMode="auto">
          <a:xfrm>
            <a:off x="899592" y="1916832"/>
            <a:ext cx="7696200" cy="3657600"/>
          </a:xfrm>
          <a:prstGeom prst="rect">
            <a:avLst/>
          </a:prstGeom>
          <a:noFill/>
          <a:ln w="9525">
            <a:noFill/>
            <a:miter lim="800000"/>
            <a:headEnd/>
            <a:tailEnd/>
          </a:ln>
        </p:spPr>
        <p:txBody>
          <a:bodyPr lIns="91440" tIns="45720" rIns="91440" bIns="45720" anchor="t"/>
          <a:lstStyle/>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In 2024 a child needed to score an aggregate of over 332 in all tests to be assessed as grammar.</a:t>
            </a:r>
          </a:p>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The threshold for grammar selection was 106 on each test.  </a:t>
            </a:r>
          </a:p>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Please note: this is different to our internal CAT tests where the grammar threshold would be between 110-120 based on the older pre-2015 tests.</a:t>
            </a:r>
          </a:p>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If your child falls just below the threshold, and the Headteacher (in consultation with class teachers) decides to make an appeal, their writing task will be considered as further evidence alongside work in school books.</a:t>
            </a:r>
          </a:p>
        </p:txBody>
      </p:sp>
    </p:spTree>
  </p:cSld>
  <p:clrMapOvr>
    <a:masterClrMapping/>
  </p:clrMapOvr>
  <p:transition advTm="101095"/>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252536" y="476672"/>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Access Arrangements</a:t>
            </a:r>
          </a:p>
        </p:txBody>
      </p:sp>
      <p:sp>
        <p:nvSpPr>
          <p:cNvPr id="23555" name="Text Box 2"/>
          <p:cNvSpPr txBox="1">
            <a:spLocks noChangeArrowheads="1"/>
          </p:cNvSpPr>
          <p:nvPr/>
        </p:nvSpPr>
        <p:spPr bwMode="auto">
          <a:xfrm>
            <a:off x="899592" y="1916832"/>
            <a:ext cx="7696200" cy="3657600"/>
          </a:xfrm>
          <a:prstGeom prst="rect">
            <a:avLst/>
          </a:prstGeom>
          <a:noFill/>
          <a:ln w="9525">
            <a:noFill/>
            <a:miter lim="800000"/>
            <a:headEnd/>
            <a:tailEnd/>
          </a:ln>
        </p:spPr>
        <p:txBody>
          <a:bodyPr lIns="91440" tIns="45720" rIns="91440" bIns="45720" anchor="t"/>
          <a:lstStyle/>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Some children may be entitled to access arrangements to help them access the Kent Test or Dover Grammar Tests.</a:t>
            </a:r>
          </a:p>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If you feel that your child may need special arrangements to help them access the Kent Test, please contact our Assistant Headteacher, Mrs. Lynne Moore by Friday 14</a:t>
            </a:r>
            <a:r>
              <a:rPr lang="en-GB" altLang="en-US" sz="2600" baseline="30000">
                <a:latin typeface="Calibri"/>
                <a:ea typeface="Calibri"/>
                <a:cs typeface="Arial"/>
              </a:rPr>
              <a:t>th</a:t>
            </a:r>
            <a:r>
              <a:rPr lang="en-GB" altLang="en-US" sz="2600">
                <a:latin typeface="Calibri"/>
                <a:ea typeface="Calibri"/>
                <a:cs typeface="Arial"/>
              </a:rPr>
              <a:t> June to discuss this further.</a:t>
            </a:r>
          </a:p>
          <a:p>
            <a:pPr marL="340995" indent="-340995" eaLnBrk="1" hangingPunct="1">
              <a:lnSpc>
                <a:spcPct val="80000"/>
              </a:lnSpc>
              <a:spcBef>
                <a:spcPts val="65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600">
                <a:latin typeface="Calibri"/>
                <a:ea typeface="Calibri"/>
                <a:cs typeface="Arial"/>
              </a:rPr>
              <a:t>Access arrangement for the Dover Grammar tests MUST be discussed by the parents/carers with the individual Grammar school.</a:t>
            </a:r>
          </a:p>
        </p:txBody>
      </p:sp>
    </p:spTree>
    <p:extLst>
      <p:ext uri="{BB962C8B-B14F-4D97-AF65-F5344CB8AC3E}">
        <p14:creationId xmlns:p14="http://schemas.microsoft.com/office/powerpoint/2010/main" val="4006338167"/>
      </p:ext>
    </p:extLst>
  </p:cSld>
  <p:clrMapOvr>
    <a:masterClrMapping/>
  </p:clrMapOvr>
  <p:transition advTm="101095"/>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323528" y="845840"/>
            <a:ext cx="8229600" cy="1143000"/>
          </a:xfrm>
          <a:prstGeom prst="rect">
            <a:avLst/>
          </a:prstGeom>
          <a:noFill/>
          <a:ln w="9525">
            <a:noFill/>
            <a:miter lim="800000"/>
            <a:headEnd/>
            <a:tailEnd/>
          </a:ln>
        </p:spPr>
        <p:txBody>
          <a:bodyPr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a:solidFill>
                  <a:srgbClr val="FFFF00"/>
                </a:solidFill>
                <a:latin typeface="Calibri" pitchFamily="34" charset="0"/>
              </a:rPr>
              <a:t>Sir Roger </a:t>
            </a:r>
            <a:r>
              <a:rPr lang="en-US" altLang="en-US" sz="4400" err="1">
                <a:solidFill>
                  <a:srgbClr val="FFFF00"/>
                </a:solidFill>
                <a:latin typeface="Calibri" pitchFamily="34" charset="0"/>
              </a:rPr>
              <a:t>Manwood’s</a:t>
            </a:r>
            <a:r>
              <a:rPr lang="en-US" altLang="en-US" sz="4400">
                <a:solidFill>
                  <a:srgbClr val="FFFF00"/>
                </a:solidFill>
                <a:latin typeface="Calibri" pitchFamily="34" charset="0"/>
              </a:rPr>
              <a:t> School</a:t>
            </a:r>
          </a:p>
        </p:txBody>
      </p:sp>
      <p:sp>
        <p:nvSpPr>
          <p:cNvPr id="14338" name="Text Box 2"/>
          <p:cNvSpPr txBox="1">
            <a:spLocks noChangeArrowheads="1"/>
          </p:cNvSpPr>
          <p:nvPr/>
        </p:nvSpPr>
        <p:spPr bwMode="auto">
          <a:xfrm>
            <a:off x="593507" y="1893985"/>
            <a:ext cx="8229600" cy="4525963"/>
          </a:xfrm>
          <a:prstGeom prst="rect">
            <a:avLst/>
          </a:prstGeom>
          <a:noFill/>
          <a:ln w="9525">
            <a:noFill/>
            <a:miter lim="800000"/>
            <a:headEnd/>
            <a:tailEnd/>
          </a:ln>
        </p:spPr>
        <p:txBody>
          <a:bodyPr lIns="91440" tIns="45720" rIns="91440" bIns="45720" anchor="t"/>
          <a:lstStyle/>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ea typeface="+mn-lt"/>
                <a:cs typeface="+mn-lt"/>
                <a:hlinkClick r:id="rId3"/>
              </a:rPr>
              <a:t>Sir Roger Manwood's School - Admissions</a:t>
            </a:r>
            <a:endParaRPr lang="en-US"/>
          </a:p>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solidFill>
                <a:srgbClr val="FFFF00"/>
              </a:solidFill>
              <a:latin typeface="Century Gothic" panose="020B0502020202020204"/>
              <a:cs typeface="Arial" panose="020B0604020202020204" pitchFamily="34" charset="0"/>
            </a:endParaRPr>
          </a:p>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solidFill>
                  <a:srgbClr val="FFFF00"/>
                </a:solidFill>
              </a:rPr>
              <a:t>Open Evening: Tuesday 1st July 2025 (5.30pm - 7.30pm)</a:t>
            </a:r>
            <a:endParaRPr lang="en-GB">
              <a:solidFill>
                <a:srgbClr val="FFFF00"/>
              </a:solidFill>
              <a:latin typeface="Century Gothic"/>
              <a:cs typeface="Arial" panose="020B0604020202020204" pitchFamily="34" charset="0"/>
            </a:endParaRPr>
          </a:p>
        </p:txBody>
      </p:sp>
    </p:spTree>
    <p:extLst>
      <p:ext uri="{BB962C8B-B14F-4D97-AF65-F5344CB8AC3E}">
        <p14:creationId xmlns:p14="http://schemas.microsoft.com/office/powerpoint/2010/main" val="286409715"/>
      </p:ext>
    </p:extLst>
  </p:cSld>
  <p:clrMapOvr>
    <a:masterClrMapping/>
  </p:clrMapOvr>
  <p:transition advTm="5516"/>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fill="hold" nodeType="afterEffect">
                                  <p:stCondLst>
                                    <p:cond delay="0"/>
                                  </p:stCondLst>
                                  <p:childTnLst>
                                    <p:set>
                                      <p:cBhvr additive="repl">
                                        <p:cTn id="6" dur="1" fill="hold">
                                          <p:stCondLst>
                                            <p:cond delay="0"/>
                                          </p:stCondLst>
                                        </p:cTn>
                                        <p:tgtEl>
                                          <p:spTgt spid="143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a:solidFill>
                  <a:srgbClr val="FFFF00"/>
                </a:solidFill>
                <a:latin typeface="Calibri" pitchFamily="34" charset="0"/>
              </a:rPr>
              <a:t>Dover Girls and Boys</a:t>
            </a:r>
          </a:p>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a:solidFill>
                  <a:srgbClr val="FFFF00"/>
                </a:solidFill>
                <a:latin typeface="Calibri" pitchFamily="34" charset="0"/>
              </a:rPr>
              <a:t>Entrance Tests</a:t>
            </a:r>
          </a:p>
        </p:txBody>
      </p:sp>
      <p:sp>
        <p:nvSpPr>
          <p:cNvPr id="14338" name="Text Box 2"/>
          <p:cNvSpPr txBox="1">
            <a:spLocks noChangeArrowheads="1"/>
          </p:cNvSpPr>
          <p:nvPr/>
        </p:nvSpPr>
        <p:spPr bwMode="auto">
          <a:xfrm>
            <a:off x="457200" y="1628800"/>
            <a:ext cx="8229600" cy="4525963"/>
          </a:xfrm>
          <a:prstGeom prst="rect">
            <a:avLst/>
          </a:prstGeom>
          <a:noFill/>
          <a:ln w="9525">
            <a:noFill/>
            <a:miter lim="800000"/>
            <a:headEnd/>
            <a:tailEnd/>
          </a:ln>
        </p:spPr>
        <p:txBody>
          <a:bodyPr lIns="91440" tIns="45720" rIns="91440" bIns="45720" anchor="t"/>
          <a:lstStyle/>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a:latin typeface="Calibri"/>
                <a:ea typeface="Calibri"/>
                <a:cs typeface="Arial"/>
              </a:rPr>
              <a:t>Saturday 14th September 2024 - entrance test for Dover Boys and Girls Grammar Schools </a:t>
            </a:r>
            <a:endParaRPr lang="en-US">
              <a:latin typeface="Calibri"/>
              <a:ea typeface="Calibri"/>
              <a:cs typeface="Calibri"/>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b="1" u="sng">
                <a:latin typeface="Calibri"/>
                <a:ea typeface="Calibri"/>
                <a:cs typeface="Arial"/>
              </a:rPr>
              <a:t>Parents MUST contact each school separately </a:t>
            </a:r>
            <a:r>
              <a:rPr lang="en-US" altLang="en-US" sz="2000">
                <a:latin typeface="Calibri"/>
                <a:ea typeface="Calibri"/>
                <a:cs typeface="Arial"/>
              </a:rPr>
              <a:t>to register by</a:t>
            </a:r>
            <a:endParaRPr lang="en-US">
              <a:latin typeface="Calibri"/>
              <a:ea typeface="Calibri"/>
              <a:cs typeface="Arial"/>
            </a:endParaRP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b="1">
                <a:solidFill>
                  <a:srgbClr val="FFFF00"/>
                </a:solidFill>
                <a:latin typeface="Calibri"/>
                <a:ea typeface="Calibri"/>
                <a:cs typeface="Arial"/>
              </a:rPr>
              <a:t>Dover Boys - Friday 4th July 2025.             </a:t>
            </a:r>
            <a:endParaRPr lang="en-US">
              <a:solidFill>
                <a:srgbClr val="FFFFFF"/>
              </a:solidFill>
              <a:latin typeface="Calibri"/>
              <a:ea typeface="Calibri"/>
              <a:cs typeface="Arial"/>
            </a:endParaRP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b="1">
                <a:solidFill>
                  <a:srgbClr val="FFFF00"/>
                </a:solidFill>
                <a:latin typeface="Calibri"/>
                <a:ea typeface="Calibri"/>
                <a:cs typeface="Arial"/>
              </a:rPr>
              <a:t>Dover Girls - Friday 11th July 2025</a:t>
            </a:r>
            <a:r>
              <a:rPr lang="en-US" altLang="en-US" sz="2000" b="1">
                <a:latin typeface="Calibri"/>
                <a:ea typeface="Calibri"/>
                <a:cs typeface="Arial"/>
              </a:rPr>
              <a:t>. </a:t>
            </a:r>
            <a:r>
              <a:rPr lang="en-US" altLang="en-US" sz="2000">
                <a:latin typeface="Calibri"/>
                <a:ea typeface="Calibri"/>
                <a:cs typeface="Arial"/>
              </a:rPr>
              <a:t>              </a:t>
            </a:r>
            <a:endParaRPr lang="en-US">
              <a:latin typeface="Calibri"/>
              <a:ea typeface="Calibri"/>
              <a:cs typeface="Arial"/>
            </a:endParaRPr>
          </a:p>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a:latin typeface="Calibri"/>
                <a:ea typeface="Calibri"/>
                <a:cs typeface="Arial"/>
              </a:rPr>
              <a:t>Please check carefully the deadlines for both of the schools.</a:t>
            </a:r>
            <a:endParaRPr lang="en-US">
              <a:latin typeface="Calibri"/>
              <a:ea typeface="Calibri"/>
              <a:cs typeface="Calibri"/>
            </a:endParaRPr>
          </a:p>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a:latin typeface="Calibri"/>
                <a:ea typeface="Calibri"/>
                <a:cs typeface="Arial"/>
              </a:rPr>
              <a:t>Usually four tests between 25 and 50 minutes each</a:t>
            </a:r>
          </a:p>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a:latin typeface="Calibri"/>
                <a:ea typeface="Calibri"/>
                <a:cs typeface="Arial"/>
              </a:rPr>
              <a:t>Verbal Reasoning, Non-Verbal Reasoning Mathematics and English.</a:t>
            </a:r>
          </a:p>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2000">
                <a:latin typeface="Calibri"/>
                <a:ea typeface="Calibri"/>
                <a:cs typeface="Arial"/>
              </a:rPr>
              <a:t>Contact the schools’ directly or check their websites for dates of open evenings and registration forms.</a:t>
            </a:r>
          </a:p>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Calibri"/>
                <a:ea typeface="Calibri"/>
                <a:cs typeface="Arial"/>
              </a:rPr>
              <a:t>Dover Girls Details:  </a:t>
            </a:r>
            <a:r>
              <a:rPr lang="en-GB" sz="2000">
                <a:latin typeface="Calibri"/>
                <a:ea typeface="Calibri"/>
                <a:cs typeface="Arial"/>
                <a:hlinkClick r:id="rId4"/>
              </a:rPr>
              <a:t>http://www.dggs.kent.sch.uk/</a:t>
            </a:r>
            <a:endParaRPr lang="en-GB" sz="2000">
              <a:latin typeface="Calibri"/>
              <a:ea typeface="Calibri"/>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Calibri"/>
                <a:ea typeface="Calibri"/>
                <a:cs typeface="Arial"/>
              </a:rPr>
              <a:t>Dover Boys Details: </a:t>
            </a:r>
            <a:r>
              <a:rPr lang="en-GB" altLang="en-US" sz="2000">
                <a:latin typeface="Calibri"/>
                <a:ea typeface="Calibri"/>
                <a:cs typeface="Arial"/>
                <a:hlinkClick r:id="rId5"/>
              </a:rPr>
              <a:t>http://www.dgsb.co.uk</a:t>
            </a:r>
            <a:endParaRPr lang="en-GB" sz="2000">
              <a:latin typeface="Calibri"/>
              <a:ea typeface="Calibri"/>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solidFill>
                <a:srgbClr val="FFFFFF"/>
              </a:solidFill>
              <a:latin typeface="Arial"/>
              <a:ea typeface="Calibri" pitchFamily="34" charset="0"/>
              <a:cs typeface="Arial"/>
            </a:endParaRPr>
          </a:p>
          <a:p>
            <a:pPr marL="340995" indent="-340995" eaLnBrk="1" hangingPunct="1">
              <a:spcBef>
                <a:spcPts val="800"/>
              </a:spcBef>
              <a:buClr>
                <a:srgbClr val="000000"/>
              </a:buClr>
              <a:buSzPct val="100000"/>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US" altLang="en-US" sz="3200">
              <a:solidFill>
                <a:srgbClr val="000000"/>
              </a:solidFill>
              <a:latin typeface="Calibri" pitchFamily="34" charset="0"/>
              <a:ea typeface="Calibri" pitchFamily="34" charset="0"/>
              <a:cs typeface="Calibri" pitchFamily="34" charset="0"/>
            </a:endParaRPr>
          </a:p>
        </p:txBody>
      </p:sp>
    </p:spTree>
    <p:custDataLst>
      <p:tags r:id="rId1"/>
    </p:custDataLst>
  </p:cSld>
  <p:clrMapOvr>
    <a:masterClrMapping/>
  </p:clrMapOvr>
  <p:transition advTm="8548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fill="hold" nodeType="afterEffect">
                                  <p:stCondLst>
                                    <p:cond delay="0"/>
                                  </p:stCondLst>
                                  <p:childTnLst>
                                    <p:set>
                                      <p:cBhvr additive="repl">
                                        <p:cTn id="6" dur="1" fill="hold">
                                          <p:stCondLst>
                                            <p:cond delay="0"/>
                                          </p:stCondLst>
                                        </p:cTn>
                                        <p:tgtEl>
                                          <p:spTgt spid="1433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433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433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additive="repl">
                                        <p:cTn id="18" dur="1" fill="hold">
                                          <p:stCondLst>
                                            <p:cond delay="0"/>
                                          </p:stCondLst>
                                        </p:cTn>
                                        <p:tgtEl>
                                          <p:spTgt spid="1433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additive="repl">
                                        <p:cTn id="22" dur="1" fill="hold">
                                          <p:stCondLst>
                                            <p:cond delay="0"/>
                                          </p:stCondLst>
                                        </p:cTn>
                                        <p:tgtEl>
                                          <p:spTgt spid="1433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additive="repl">
                                        <p:cTn id="26" dur="1" fill="hold">
                                          <p:stCondLst>
                                            <p:cond delay="0"/>
                                          </p:stCondLst>
                                        </p:cTn>
                                        <p:tgtEl>
                                          <p:spTgt spid="1433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fill="hold" nodeType="clickEffect">
                                  <p:stCondLst>
                                    <p:cond delay="0"/>
                                  </p:stCondLst>
                                  <p:childTnLst>
                                    <p:set>
                                      <p:cBhvr additive="repl">
                                        <p:cTn id="30" dur="1" fill="hold">
                                          <p:stCondLst>
                                            <p:cond delay="0"/>
                                          </p:stCondLst>
                                        </p:cTn>
                                        <p:tgtEl>
                                          <p:spTgt spid="14338">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4338">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4338">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fill="hold" nodeType="clickEffect">
                                  <p:stCondLst>
                                    <p:cond delay="0"/>
                                  </p:stCondLst>
                                  <p:childTnLst>
                                    <p:set>
                                      <p:cBhvr additive="repl">
                                        <p:cTn id="42" dur="1" fill="hold">
                                          <p:stCondLst>
                                            <p:cond delay="0"/>
                                          </p:stCondLst>
                                        </p:cTn>
                                        <p:tgtEl>
                                          <p:spTgt spid="14338">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fill="hold" nodeType="clickEffect">
                                  <p:stCondLst>
                                    <p:cond delay="0"/>
                                  </p:stCondLst>
                                  <p:childTnLst>
                                    <p:set>
                                      <p:cBhvr additive="repl">
                                        <p:cTn id="46" dur="1" fill="hold">
                                          <p:stCondLst>
                                            <p:cond delay="0"/>
                                          </p:stCondLst>
                                        </p:cTn>
                                        <p:tgtEl>
                                          <p:spTgt spid="1433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457200" y="274638"/>
            <a:ext cx="8229600"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b="1">
                <a:solidFill>
                  <a:srgbClr val="FFFF00"/>
                </a:solidFill>
                <a:latin typeface="Calibri"/>
                <a:ea typeface="Calibri"/>
                <a:cs typeface="Calibri"/>
              </a:rPr>
              <a:t>Dover Girls and Boys</a:t>
            </a:r>
          </a:p>
        </p:txBody>
      </p:sp>
      <p:sp>
        <p:nvSpPr>
          <p:cNvPr id="14338" name="Text Box 2"/>
          <p:cNvSpPr txBox="1">
            <a:spLocks noChangeArrowheads="1"/>
          </p:cNvSpPr>
          <p:nvPr/>
        </p:nvSpPr>
        <p:spPr bwMode="auto">
          <a:xfrm>
            <a:off x="457200" y="1628800"/>
            <a:ext cx="8229600" cy="4525963"/>
          </a:xfrm>
          <a:prstGeom prst="rect">
            <a:avLst/>
          </a:prstGeom>
          <a:noFill/>
          <a:ln w="9525">
            <a:noFill/>
            <a:miter lim="800000"/>
            <a:headEnd/>
            <a:tailEnd/>
          </a:ln>
        </p:spPr>
        <p:txBody>
          <a:bodyPr lIns="91440" tIns="45720" rIns="91440" bIns="45720" anchor="t"/>
          <a:lstStyle/>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Arial" panose="020B0604020202020204" pitchFamily="34" charset="0"/>
              <a:cs typeface="Arial" panose="020B0604020202020204" pitchFamily="34" charset="0"/>
            </a:endParaRPr>
          </a:p>
          <a:p>
            <a:pPr marL="340995" indent="-340995" eaLnBrk="1" hangingPunct="1">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Arial" panose="020B0604020202020204" pitchFamily="34" charset="0"/>
                <a:cs typeface="Arial" panose="020B0604020202020204" pitchFamily="34" charset="0"/>
              </a:rPr>
              <a:t>Dover Girls Details:  </a:t>
            </a:r>
            <a:r>
              <a:rPr lang="en-GB" sz="2000">
                <a:latin typeface="Arial" panose="020B0604020202020204" pitchFamily="34" charset="0"/>
                <a:cs typeface="Arial" panose="020B0604020202020204" pitchFamily="34" charset="0"/>
                <a:hlinkClick r:id="rId4"/>
              </a:rPr>
              <a:t>http://www.dggs.kent.sch.uk/</a:t>
            </a:r>
            <a:endParaRPr lang="en-GB" sz="2000">
              <a:latin typeface="Arial" panose="020B0604020202020204" pitchFamily="34" charset="0"/>
              <a:cs typeface="Arial" panose="020B0604020202020204" pitchFamily="34" charset="0"/>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000">
              <a:latin typeface="Arial"/>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Arial"/>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Arial"/>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Arial"/>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Arial"/>
              <a:cs typeface="Arial"/>
            </a:endParaRPr>
          </a:p>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a:latin typeface="Arial"/>
                <a:cs typeface="Arial"/>
              </a:rPr>
              <a:t>Dover Boys Details: </a:t>
            </a:r>
            <a:r>
              <a:rPr lang="en-GB" altLang="en-US" sz="2000">
                <a:latin typeface="Arial"/>
                <a:cs typeface="Arial"/>
                <a:hlinkClick r:id="rId5"/>
              </a:rPr>
              <a:t>http://www.dgsb.co.uk</a:t>
            </a:r>
            <a:endParaRPr lang="en-GB" sz="2000">
              <a:latin typeface="Century Gothic"/>
              <a:ea typeface="Calibri" pitchFamily="34" charset="0"/>
              <a:cs typeface="Arial"/>
            </a:endParaRPr>
          </a:p>
          <a:p>
            <a:pPr marL="340995" indent="-340995">
              <a:spcBef>
                <a:spcPts val="800"/>
              </a:spcBef>
              <a:buClr>
                <a:srgbClr val="000000"/>
              </a:buClr>
              <a:buSzPct val="100000"/>
              <a:buFont typeface="Arial"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US" altLang="en-US" sz="3200">
              <a:solidFill>
                <a:srgbClr val="000000"/>
              </a:solidFill>
              <a:latin typeface="Calibri" pitchFamily="34" charset="0"/>
              <a:ea typeface="Calibri" pitchFamily="34" charset="0"/>
              <a:cs typeface="Calibri"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85486613"/>
              </p:ext>
            </p:extLst>
          </p:nvPr>
        </p:nvGraphicFramePr>
        <p:xfrm>
          <a:off x="827584" y="3144028"/>
          <a:ext cx="6737715" cy="936104"/>
        </p:xfrm>
        <a:graphic>
          <a:graphicData uri="http://schemas.openxmlformats.org/drawingml/2006/table">
            <a:tbl>
              <a:tblPr/>
              <a:tblGrid>
                <a:gridCol w="3641049">
                  <a:extLst>
                    <a:ext uri="{9D8B030D-6E8A-4147-A177-3AD203B41FA5}">
                      <a16:colId xmlns:a16="http://schemas.microsoft.com/office/drawing/2014/main" val="53306465"/>
                    </a:ext>
                  </a:extLst>
                </a:gridCol>
                <a:gridCol w="3096666">
                  <a:extLst>
                    <a:ext uri="{9D8B030D-6E8A-4147-A177-3AD203B41FA5}">
                      <a16:colId xmlns:a16="http://schemas.microsoft.com/office/drawing/2014/main" val="191727970"/>
                    </a:ext>
                  </a:extLst>
                </a:gridCol>
              </a:tblGrid>
              <a:tr h="936104">
                <a:tc>
                  <a:txBody>
                    <a:bodyPr/>
                    <a:lstStyle/>
                    <a:p>
                      <a:pPr algn="just" rtl="0" fontAlgn="base"/>
                      <a:r>
                        <a:rPr lang="en-GB" sz="1600" b="1" i="0">
                          <a:solidFill>
                            <a:srgbClr val="FFFF00"/>
                          </a:solidFill>
                          <a:effectLst/>
                          <a:latin typeface="Arial"/>
                        </a:rPr>
                        <a:t>Wednesday</a:t>
                      </a:r>
                      <a:r>
                        <a:rPr lang="en-GB" sz="1600" b="1" i="0" baseline="0">
                          <a:solidFill>
                            <a:srgbClr val="FFFF00"/>
                          </a:solidFill>
                          <a:effectLst/>
                          <a:latin typeface="Arial"/>
                        </a:rPr>
                        <a:t> </a:t>
                      </a:r>
                      <a:r>
                        <a:rPr lang="en-GB" sz="1600" b="1" i="0">
                          <a:solidFill>
                            <a:srgbClr val="FFFF00"/>
                          </a:solidFill>
                          <a:effectLst/>
                          <a:latin typeface="Arial"/>
                        </a:rPr>
                        <a:t>11</a:t>
                      </a:r>
                      <a:r>
                        <a:rPr lang="en-GB" sz="1600" b="1" i="0" baseline="30000">
                          <a:solidFill>
                            <a:srgbClr val="FFFF00"/>
                          </a:solidFill>
                          <a:effectLst/>
                          <a:latin typeface="Arial"/>
                        </a:rPr>
                        <a:t>th </a:t>
                      </a:r>
                      <a:r>
                        <a:rPr lang="en-GB" sz="1600" b="1" i="0">
                          <a:solidFill>
                            <a:srgbClr val="FFFF00"/>
                          </a:solidFill>
                          <a:effectLst/>
                          <a:latin typeface="Arial"/>
                        </a:rPr>
                        <a:t>June 2025 &amp; Thursday 13</a:t>
                      </a:r>
                      <a:r>
                        <a:rPr lang="en-GB" sz="1600" b="1" i="0" baseline="30000">
                          <a:solidFill>
                            <a:srgbClr val="FFFF00"/>
                          </a:solidFill>
                          <a:effectLst/>
                          <a:latin typeface="Arial"/>
                        </a:rPr>
                        <a:t>th</a:t>
                      </a:r>
                      <a:r>
                        <a:rPr lang="en-GB" sz="1600" b="1" i="0">
                          <a:solidFill>
                            <a:srgbClr val="FFFF00"/>
                          </a:solidFill>
                          <a:effectLst/>
                          <a:latin typeface="Arial"/>
                        </a:rPr>
                        <a:t> June 2025 </a:t>
                      </a:r>
                      <a:r>
                        <a:rPr lang="en-GB" sz="1600" b="0" i="0">
                          <a:solidFill>
                            <a:srgbClr val="FFFF00"/>
                          </a:solidFill>
                          <a:effectLst/>
                          <a:latin typeface="Arial"/>
                        </a:rPr>
                        <a:t> </a:t>
                      </a:r>
                      <a:r>
                        <a:rPr lang="en-GB" sz="1600" b="1" i="0">
                          <a:solidFill>
                            <a:srgbClr val="FFFF00"/>
                          </a:solidFill>
                          <a:effectLst/>
                          <a:latin typeface="Arial"/>
                        </a:rPr>
                        <a:t>(9.30am - 11.30am)</a:t>
                      </a:r>
                      <a:r>
                        <a:rPr lang="en-GB" sz="1600" b="0" i="0">
                          <a:solidFill>
                            <a:srgbClr val="FFFF00"/>
                          </a:solidFill>
                          <a:effectLst/>
                          <a:latin typeface="Arial"/>
                        </a:rPr>
                        <a:t> </a:t>
                      </a:r>
                      <a:endParaRPr lang="en-GB" sz="2800" b="0" i="0">
                        <a:solidFill>
                          <a:srgbClr val="FFFF00"/>
                        </a:solidFill>
                        <a:effectLst/>
                        <a:latin typeface="Arial"/>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just" rtl="0" fontAlgn="base"/>
                      <a:r>
                        <a:rPr lang="en-GB" sz="1100" b="0" i="1">
                          <a:effectLst/>
                          <a:latin typeface="Arial" panose="020B0604020202020204" pitchFamily="34" charset="0"/>
                        </a:rPr>
                        <a:t>Dover Grammar School for Girls Open Day Tours begin</a:t>
                      </a:r>
                      <a:r>
                        <a:rPr lang="en-GB" sz="1100" b="0" i="0">
                          <a:effectLst/>
                          <a:latin typeface="Arial" panose="020B0604020202020204" pitchFamily="34" charset="0"/>
                        </a:rPr>
                        <a:t> </a:t>
                      </a:r>
                      <a:endParaRPr lang="en-GB" b="0" i="0">
                        <a:effectLst/>
                      </a:endParaRPr>
                    </a:p>
                    <a:p>
                      <a:pPr algn="just" rtl="0" fontAlgn="base"/>
                      <a:r>
                        <a:rPr lang="en-GB" sz="1100" b="0" i="1">
                          <a:effectLst/>
                          <a:latin typeface="Arial" panose="020B0604020202020204" pitchFamily="34" charset="0"/>
                        </a:rPr>
                        <a:t>Booking Link:</a:t>
                      </a:r>
                      <a:r>
                        <a:rPr lang="en-GB" sz="1100" b="0" i="0">
                          <a:effectLst/>
                          <a:latin typeface="Arial" panose="020B0604020202020204" pitchFamily="34" charset="0"/>
                        </a:rPr>
                        <a:t> </a:t>
                      </a:r>
                      <a:endParaRPr lang="en-GB" b="0" i="0">
                        <a:effectLst/>
                      </a:endParaRPr>
                    </a:p>
                    <a:p>
                      <a:pPr lvl="0" algn="just">
                        <a:buNone/>
                      </a:pPr>
                      <a:r>
                        <a:rPr lang="en-GB" sz="1100" b="0" i="0" u="sng" strike="noStrike" noProof="0">
                          <a:solidFill>
                            <a:srgbClr val="0563C1"/>
                          </a:solidFill>
                          <a:effectLst/>
                          <a:latin typeface="Arial"/>
                          <a:hlinkClick r:id="rId6"/>
                        </a:rPr>
                        <a:t>https://forms.office.com/e/k1i5JnGMTu</a:t>
                      </a:r>
                      <a:endParaRPr lang="en-GB" sz="1100" b="0" i="0" u="none" strike="noStrike" noProof="0">
                        <a:solidFill>
                          <a:srgbClr val="4472C4"/>
                        </a:solidFill>
                        <a:effectLst/>
                        <a:latin typeface="Calibri"/>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2533724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870700315"/>
              </p:ext>
            </p:extLst>
          </p:nvPr>
        </p:nvGraphicFramePr>
        <p:xfrm>
          <a:off x="827584" y="2536122"/>
          <a:ext cx="6738117" cy="605423"/>
        </p:xfrm>
        <a:graphic>
          <a:graphicData uri="http://schemas.openxmlformats.org/drawingml/2006/table">
            <a:tbl>
              <a:tblPr/>
              <a:tblGrid>
                <a:gridCol w="3641049">
                  <a:extLst>
                    <a:ext uri="{9D8B030D-6E8A-4147-A177-3AD203B41FA5}">
                      <a16:colId xmlns:a16="http://schemas.microsoft.com/office/drawing/2014/main" val="1022292324"/>
                    </a:ext>
                  </a:extLst>
                </a:gridCol>
                <a:gridCol w="3097068">
                  <a:extLst>
                    <a:ext uri="{9D8B030D-6E8A-4147-A177-3AD203B41FA5}">
                      <a16:colId xmlns:a16="http://schemas.microsoft.com/office/drawing/2014/main" val="3151534553"/>
                    </a:ext>
                  </a:extLst>
                </a:gridCol>
              </a:tblGrid>
              <a:tr h="605423">
                <a:tc>
                  <a:txBody>
                    <a:bodyPr/>
                    <a:lstStyle/>
                    <a:p>
                      <a:pPr algn="just" rtl="0" fontAlgn="base"/>
                      <a:r>
                        <a:rPr lang="en-GB" sz="1600" b="1" i="0">
                          <a:solidFill>
                            <a:srgbClr val="FFFF00"/>
                          </a:solidFill>
                          <a:effectLst/>
                          <a:latin typeface="Arial" panose="020B0604020202020204" pitchFamily="34" charset="0"/>
                        </a:rPr>
                        <a:t>Tuesday 10</a:t>
                      </a:r>
                      <a:r>
                        <a:rPr lang="en-GB" sz="1600" b="1" i="0" baseline="30000">
                          <a:solidFill>
                            <a:srgbClr val="FFFF00"/>
                          </a:solidFill>
                          <a:effectLst/>
                          <a:latin typeface="Arial" panose="020B0604020202020204" pitchFamily="34" charset="0"/>
                        </a:rPr>
                        <a:t>th</a:t>
                      </a:r>
                      <a:r>
                        <a:rPr lang="en-GB" sz="1600" b="1" i="0" baseline="0">
                          <a:solidFill>
                            <a:srgbClr val="FFFF00"/>
                          </a:solidFill>
                          <a:effectLst/>
                          <a:latin typeface="Arial" panose="020B0604020202020204" pitchFamily="34" charset="0"/>
                        </a:rPr>
                        <a:t> </a:t>
                      </a:r>
                      <a:r>
                        <a:rPr lang="en-GB" sz="1600" b="1" i="0">
                          <a:solidFill>
                            <a:srgbClr val="FFFF00"/>
                          </a:solidFill>
                          <a:effectLst/>
                          <a:latin typeface="Arial" panose="020B0604020202020204" pitchFamily="34" charset="0"/>
                        </a:rPr>
                        <a:t>June 2025 6pm - 8pm</a:t>
                      </a:r>
                      <a:r>
                        <a:rPr lang="en-GB" sz="1400" b="0" i="0">
                          <a:solidFill>
                            <a:srgbClr val="FFFF00"/>
                          </a:solidFill>
                          <a:effectLst/>
                          <a:latin typeface="Arial" panose="020B0604020202020204" pitchFamily="34" charset="0"/>
                        </a:rPr>
                        <a:t> </a:t>
                      </a:r>
                      <a:endParaRPr lang="en-GB" sz="2400" b="0" i="0">
                        <a:solidFill>
                          <a:srgbClr val="FFFF00"/>
                        </a:solidFill>
                        <a:effectLst/>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just" rtl="0" fontAlgn="base"/>
                      <a:r>
                        <a:rPr lang="en-GB" sz="1100" b="0" i="1">
                          <a:effectLst/>
                          <a:latin typeface="Arial" panose="020B0604020202020204" pitchFamily="34" charset="0"/>
                        </a:rPr>
                        <a:t>Dover Grammar School for Girls Open Evening</a:t>
                      </a:r>
                      <a:r>
                        <a:rPr lang="en-GB" sz="1100" b="0" i="0">
                          <a:effectLst/>
                          <a:latin typeface="Arial" panose="020B0604020202020204" pitchFamily="34" charset="0"/>
                        </a:rPr>
                        <a:t> </a:t>
                      </a:r>
                      <a:endParaRPr lang="en-GB" b="0" i="0">
                        <a:effectLst/>
                      </a:endParaRPr>
                    </a:p>
                    <a:p>
                      <a:pPr algn="just" rtl="0" fontAlgn="base"/>
                      <a:r>
                        <a:rPr lang="en-GB" sz="1100" b="0" i="0">
                          <a:effectLst/>
                          <a:latin typeface="Arial" panose="020B0604020202020204" pitchFamily="34" charset="0"/>
                        </a:rPr>
                        <a:t> </a:t>
                      </a:r>
                      <a:endParaRPr lang="en-GB" b="0" i="0">
                        <a:effectLst/>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20355182"/>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296948422"/>
              </p:ext>
            </p:extLst>
          </p:nvPr>
        </p:nvGraphicFramePr>
        <p:xfrm>
          <a:off x="785766" y="4977436"/>
          <a:ext cx="6768752" cy="857302"/>
        </p:xfrm>
        <a:graphic>
          <a:graphicData uri="http://schemas.openxmlformats.org/drawingml/2006/table">
            <a:tbl>
              <a:tblPr/>
              <a:tblGrid>
                <a:gridCol w="3607922">
                  <a:extLst>
                    <a:ext uri="{9D8B030D-6E8A-4147-A177-3AD203B41FA5}">
                      <a16:colId xmlns:a16="http://schemas.microsoft.com/office/drawing/2014/main" val="1925171699"/>
                    </a:ext>
                  </a:extLst>
                </a:gridCol>
                <a:gridCol w="3160830">
                  <a:extLst>
                    <a:ext uri="{9D8B030D-6E8A-4147-A177-3AD203B41FA5}">
                      <a16:colId xmlns:a16="http://schemas.microsoft.com/office/drawing/2014/main" val="3095823063"/>
                    </a:ext>
                  </a:extLst>
                </a:gridCol>
              </a:tblGrid>
              <a:tr h="857302">
                <a:tc>
                  <a:txBody>
                    <a:bodyPr/>
                    <a:lstStyle/>
                    <a:p>
                      <a:pPr algn="just" rtl="0" fontAlgn="base"/>
                      <a:r>
                        <a:rPr lang="en-GB" sz="1600" b="1" i="0">
                          <a:solidFill>
                            <a:srgbClr val="FFFF00"/>
                          </a:solidFill>
                          <a:effectLst/>
                          <a:latin typeface="Arial"/>
                        </a:rPr>
                        <a:t>Wednesday 25</a:t>
                      </a:r>
                      <a:r>
                        <a:rPr lang="en-GB" sz="1600" b="1" i="0" baseline="30000">
                          <a:solidFill>
                            <a:srgbClr val="FFFF00"/>
                          </a:solidFill>
                          <a:effectLst/>
                          <a:latin typeface="Arial"/>
                        </a:rPr>
                        <a:t>th</a:t>
                      </a:r>
                      <a:r>
                        <a:rPr lang="en-GB" sz="1600" b="1" i="0" baseline="0">
                          <a:solidFill>
                            <a:srgbClr val="FFFF00"/>
                          </a:solidFill>
                          <a:effectLst/>
                          <a:latin typeface="Arial"/>
                        </a:rPr>
                        <a:t> </a:t>
                      </a:r>
                      <a:r>
                        <a:rPr lang="en-GB" sz="1600" b="1" i="0">
                          <a:solidFill>
                            <a:srgbClr val="FFFF00"/>
                          </a:solidFill>
                          <a:effectLst/>
                          <a:latin typeface="Arial"/>
                        </a:rPr>
                        <a:t>June 2025 at 5pm</a:t>
                      </a:r>
                      <a:r>
                        <a:rPr lang="en-GB" sz="1600" b="0" i="0">
                          <a:solidFill>
                            <a:srgbClr val="FFFF00"/>
                          </a:solidFill>
                          <a:effectLst/>
                          <a:latin typeface="Arial"/>
                        </a:rPr>
                        <a:t> </a:t>
                      </a:r>
                      <a:endParaRPr lang="en-GB" sz="2800" b="0" i="0">
                        <a:solidFill>
                          <a:srgbClr val="FFFF00"/>
                        </a:solidFill>
                        <a:effectLst/>
                        <a:latin typeface="Arial"/>
                      </a:endParaRP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just" rtl="0" fontAlgn="base"/>
                      <a:r>
                        <a:rPr lang="en-GB" sz="1100" b="0" i="1">
                          <a:effectLst/>
                          <a:latin typeface="Arial"/>
                        </a:rPr>
                        <a:t>Information evening at Dover Grammar School for Boys regarding their admissions test </a:t>
                      </a:r>
                      <a:r>
                        <a:rPr lang="en-GB" sz="1100" b="0" i="0">
                          <a:effectLst/>
                          <a:latin typeface="Arial"/>
                        </a:rPr>
                        <a:t> </a:t>
                      </a:r>
                      <a:endParaRPr lang="en-GB" b="0" i="0">
                        <a:effectLst/>
                        <a:latin typeface="Arial"/>
                      </a:endParaRPr>
                    </a:p>
                    <a:p>
                      <a:pPr lvl="0" algn="just">
                        <a:buNone/>
                      </a:pPr>
                      <a:r>
                        <a:rPr lang="en-GB" sz="1100" b="0" i="0" u="none" strike="noStrike" noProof="0">
                          <a:solidFill>
                            <a:schemeClr val="bg2">
                              <a:lumMod val="60000"/>
                              <a:lumOff val="40000"/>
                            </a:schemeClr>
                          </a:solidFill>
                          <a:effectLst/>
                          <a:hlinkClick r:id="rId7"/>
                        </a:rPr>
                        <a:t>https://forms.office.com/e/9cwe02X83f</a:t>
                      </a:r>
                    </a:p>
                  </a:txBody>
                  <a:tcP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40887587"/>
                  </a:ext>
                </a:extLst>
              </a:tr>
            </a:tbl>
          </a:graphicData>
        </a:graphic>
      </p:graphicFrame>
    </p:spTree>
    <p:custDataLst>
      <p:tags r:id="rId1"/>
    </p:custDataLst>
    <p:extLst>
      <p:ext uri="{BB962C8B-B14F-4D97-AF65-F5344CB8AC3E}">
        <p14:creationId xmlns:p14="http://schemas.microsoft.com/office/powerpoint/2010/main" val="859598012"/>
      </p:ext>
    </p:extLst>
  </p:cSld>
  <p:clrMapOvr>
    <a:masterClrMapping/>
  </p:clrMapOvr>
  <p:transition advTm="8548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fill="hold" nodeType="afterEffect">
                                  <p:stCondLst>
                                    <p:cond delay="0"/>
                                  </p:stCondLst>
                                  <p:childTnLst>
                                    <p:set>
                                      <p:cBhvr additive="repl">
                                        <p:cTn id="6" dur="1" fill="hold">
                                          <p:stCondLst>
                                            <p:cond delay="0"/>
                                          </p:stCondLst>
                                        </p:cTn>
                                        <p:tgtEl>
                                          <p:spTgt spid="143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1433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1433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 Box 1"/>
          <p:cNvSpPr txBox="1">
            <a:spLocks noChangeArrowheads="1"/>
          </p:cNvSpPr>
          <p:nvPr/>
        </p:nvSpPr>
        <p:spPr bwMode="auto">
          <a:xfrm>
            <a:off x="395536" y="260648"/>
            <a:ext cx="8229600" cy="1143000"/>
          </a:xfrm>
          <a:prstGeom prst="rect">
            <a:avLst/>
          </a:prstGeom>
          <a:noFill/>
          <a:ln w="9525">
            <a:noFill/>
            <a:miter lim="800000"/>
            <a:headEnd/>
            <a:tailEnd/>
          </a:ln>
        </p:spPr>
        <p:txBody>
          <a:bodyPr lIns="91440" tIns="45720" rIns="91440" bIns="45720" anchor="ctr"/>
          <a:lstStyle/>
          <a:p>
            <a:pPr algn="ctr">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b="1">
                <a:solidFill>
                  <a:srgbClr val="FFFF00"/>
                </a:solidFill>
                <a:latin typeface="Calibri"/>
                <a:ea typeface="Calibri"/>
                <a:cs typeface="Calibri"/>
              </a:rPr>
              <a:t>Goodwin</a:t>
            </a:r>
            <a:r>
              <a:rPr lang="en-US" altLang="en-US" sz="4400" b="1">
                <a:solidFill>
                  <a:srgbClr val="000000"/>
                </a:solidFill>
                <a:latin typeface="Calibri"/>
                <a:ea typeface="Calibri"/>
                <a:cs typeface="Calibri"/>
              </a:rPr>
              <a:t> </a:t>
            </a:r>
            <a:r>
              <a:rPr lang="en-US" altLang="en-US" sz="4400" b="1">
                <a:solidFill>
                  <a:srgbClr val="FFFF00"/>
                </a:solidFill>
                <a:latin typeface="Calibri"/>
                <a:ea typeface="Calibri"/>
                <a:cs typeface="Calibri"/>
              </a:rPr>
              <a:t>Academy</a:t>
            </a:r>
            <a:r>
              <a:rPr lang="en-US" altLang="en-US" sz="4400">
                <a:solidFill>
                  <a:srgbClr val="000000"/>
                </a:solidFill>
                <a:latin typeface="Calibri"/>
                <a:ea typeface="Calibri"/>
                <a:cs typeface="Calibri"/>
              </a:rPr>
              <a:t>	</a:t>
            </a:r>
          </a:p>
        </p:txBody>
      </p:sp>
      <p:sp>
        <p:nvSpPr>
          <p:cNvPr id="16386" name="Text Box 2"/>
          <p:cNvSpPr txBox="1">
            <a:spLocks noChangeArrowheads="1"/>
          </p:cNvSpPr>
          <p:nvPr/>
        </p:nvSpPr>
        <p:spPr bwMode="auto">
          <a:xfrm>
            <a:off x="914400" y="1484784"/>
            <a:ext cx="8229600" cy="4525963"/>
          </a:xfrm>
          <a:prstGeom prst="rect">
            <a:avLst/>
          </a:prstGeom>
          <a:noFill/>
          <a:ln w="9525">
            <a:noFill/>
            <a:miter lim="800000"/>
            <a:headEnd/>
            <a:tailEnd/>
          </a:ln>
        </p:spPr>
        <p:txBody>
          <a:bodyPr lIns="91440" tIns="45720" rIns="91440" bIns="45720" anchor="t"/>
          <a:lstStyle/>
          <a:p>
            <a:pPr marL="340995" indent="-340995">
              <a:spcBef>
                <a:spcPts val="800"/>
              </a:spcBef>
              <a:buClr>
                <a:srgbClr val="000000"/>
              </a:buClr>
              <a:buSzPct val="100000"/>
              <a:buFont typeface="Arial"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US" altLang="en-US" sz="4000">
                <a:solidFill>
                  <a:srgbClr val="000000"/>
                </a:solidFill>
                <a:latin typeface="Arial"/>
                <a:cs typeface="Arial"/>
              </a:rPr>
              <a:t>   </a:t>
            </a:r>
            <a:r>
              <a:rPr lang="en-US" altLang="en-US">
                <a:solidFill>
                  <a:srgbClr val="000000"/>
                </a:solidFill>
                <a:latin typeface="Calibri"/>
                <a:ea typeface="Calibri"/>
                <a:cs typeface="Arial"/>
              </a:rPr>
              <a:t> </a:t>
            </a:r>
            <a:r>
              <a:rPr lang="en-US">
                <a:solidFill>
                  <a:srgbClr val="000000"/>
                </a:solidFill>
                <a:latin typeface="Calibri"/>
                <a:ea typeface="+mn-lt"/>
                <a:cs typeface="+mn-lt"/>
                <a:hlinkClick r:id="rId4"/>
              </a:rPr>
              <a:t>Admissions, Goodwin Academy</a:t>
            </a:r>
            <a:endParaRPr lang="en-GB">
              <a:latin typeface="Calibri"/>
              <a:ea typeface="Calibri"/>
              <a:cs typeface="Calibri"/>
            </a:endParaRPr>
          </a:p>
          <a:p>
            <a:pPr marL="340995" indent="-340995">
              <a:spcBef>
                <a:spcPts val="800"/>
              </a:spcBef>
              <a:buClr>
                <a:srgbClr val="000000"/>
              </a:buClr>
              <a:buSzPct val="100000"/>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atin typeface="Calibri"/>
              <a:ea typeface="Calibri"/>
              <a:cs typeface="Arial" panose="020B0604020202020204" pitchFamily="34" charset="0"/>
            </a:endParaRPr>
          </a:p>
          <a:p>
            <a:pPr marL="285750" indent="-285750">
              <a:spcBef>
                <a:spcPts val="800"/>
              </a:spcBef>
              <a:buClr>
                <a:srgbClr val="000000"/>
              </a:buClr>
              <a:buSzPct val="100000"/>
              <a:buFont typeface="Arial"/>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atin typeface="Calibri"/>
                <a:ea typeface="Calibri"/>
                <a:cs typeface="Arial"/>
              </a:rPr>
              <a:t>Grammar stream for approx. 30 pupils. This has developed since then and may continue in 2024. Contact the school for further details.</a:t>
            </a: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atin typeface="Calibri"/>
              <a:ea typeface="Calibri"/>
              <a:cs typeface="Arial" panose="020B0604020202020204" pitchFamily="34" charset="0"/>
            </a:endParaRP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b="1">
                <a:solidFill>
                  <a:srgbClr val="FFFF00"/>
                </a:solidFill>
                <a:latin typeface="Calibri"/>
                <a:ea typeface="Calibri"/>
                <a:cs typeface="Arial"/>
              </a:rPr>
              <a:t>Opening morning tours: </a:t>
            </a:r>
            <a:endParaRPr lang="en-GB" sz="2000">
              <a:solidFill>
                <a:srgbClr val="FFFF00"/>
              </a:solidFill>
              <a:ea typeface="+mn-lt"/>
              <a:cs typeface="+mn-lt"/>
            </a:endParaRPr>
          </a:p>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b="1">
                <a:solidFill>
                  <a:srgbClr val="FFFF00"/>
                </a:solidFill>
                <a:latin typeface="Calibri"/>
                <a:ea typeface="Calibri"/>
                <a:cs typeface="Segoe UI"/>
              </a:rPr>
              <a:t>Monday 30th September to Friday 4th October 2025</a:t>
            </a:r>
            <a:endParaRPr lang="en-GB" sz="2000" b="1">
              <a:solidFill>
                <a:srgbClr val="FFFF00"/>
              </a:solidFill>
              <a:latin typeface="Calibri"/>
              <a:ea typeface="Calibri"/>
              <a:cs typeface="Arial"/>
            </a:endParaRPr>
          </a:p>
          <a:p>
            <a:pPr marL="340995" indent="-340995">
              <a:spcBef>
                <a:spcPts val="800"/>
              </a:spcBef>
              <a:buClr>
                <a:srgbClr val="000000"/>
              </a:buClr>
              <a:buSzPct val="100000"/>
              <a:buFont typeface="Arial" panose="020B0604020202020204"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atin typeface="Arial" panose="020B0604020202020204" pitchFamily="34" charset="0"/>
              <a:cs typeface="Arial" panose="020B0604020202020204" pitchFamily="34" charset="0"/>
            </a:endParaRPr>
          </a:p>
        </p:txBody>
      </p:sp>
    </p:spTree>
    <p:custDataLst>
      <p:tags r:id="rId1"/>
    </p:custDataLst>
  </p:cSld>
  <p:clrMapOvr>
    <a:masterClrMapping/>
  </p:clrMapOvr>
  <p:transition advTm="52634"/>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fill="hold" nodeType="afterEffect">
                                  <p:stCondLst>
                                    <p:cond delay="0"/>
                                  </p:stCondLst>
                                  <p:childTnLst>
                                    <p:set>
                                      <p:cBhvr additive="repl">
                                        <p:cTn id="6" dur="1" fill="hold">
                                          <p:stCondLst>
                                            <p:cond delay="0"/>
                                          </p:stCondLst>
                                        </p:cTn>
                                        <p:tgtEl>
                                          <p:spTgt spid="1638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1638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163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additive="repl">
                                        <p:cTn id="18" dur="1" fill="hold">
                                          <p:stCondLst>
                                            <p:cond delay="0"/>
                                          </p:stCondLst>
                                        </p:cTn>
                                        <p:tgtEl>
                                          <p:spTgt spid="1638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additive="repl">
                                        <p:cTn id="22" dur="1" fill="hold">
                                          <p:stCondLst>
                                            <p:cond delay="0"/>
                                          </p:stCondLst>
                                        </p:cTn>
                                        <p:tgtEl>
                                          <p:spTgt spid="1638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1"/>
          <p:cNvSpPr txBox="1">
            <a:spLocks noChangeArrowheads="1"/>
          </p:cNvSpPr>
          <p:nvPr/>
        </p:nvSpPr>
        <p:spPr bwMode="auto">
          <a:xfrm>
            <a:off x="239034" y="284123"/>
            <a:ext cx="8229600" cy="1143000"/>
          </a:xfrm>
          <a:prstGeom prst="rect">
            <a:avLst/>
          </a:prstGeom>
          <a:noFill/>
          <a:ln w="9525">
            <a:noFill/>
            <a:miter lim="800000"/>
            <a:headEnd/>
            <a:tailEnd/>
          </a:ln>
        </p:spPr>
        <p:txBody>
          <a:bodyPr lIns="91440" tIns="45720" rIns="91440" bIns="45720" anchor="ctr"/>
          <a:lstStyle/>
          <a:p>
            <a:pPr algn="ctr">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4400" b="1">
                <a:solidFill>
                  <a:srgbClr val="FFFF00"/>
                </a:solidFill>
                <a:latin typeface="Calibri"/>
                <a:ea typeface="Calibri"/>
                <a:cs typeface="Calibri"/>
              </a:rPr>
              <a:t>Sandwich Technology School </a:t>
            </a:r>
          </a:p>
        </p:txBody>
      </p:sp>
      <p:sp>
        <p:nvSpPr>
          <p:cNvPr id="17410" name="Text Box 2"/>
          <p:cNvSpPr txBox="1">
            <a:spLocks noChangeArrowheads="1"/>
          </p:cNvSpPr>
          <p:nvPr/>
        </p:nvSpPr>
        <p:spPr bwMode="auto">
          <a:xfrm>
            <a:off x="755576" y="1417638"/>
            <a:ext cx="8229600" cy="4525963"/>
          </a:xfrm>
          <a:prstGeom prst="rect">
            <a:avLst/>
          </a:prstGeom>
          <a:noFill/>
          <a:ln w="9525">
            <a:noFill/>
            <a:miter lim="800000"/>
            <a:headEnd/>
            <a:tailEnd/>
          </a:ln>
        </p:spPr>
        <p:txBody>
          <a:bodyPr lIns="91440" tIns="45720" rIns="91440" bIns="45720" anchor="t"/>
          <a:lstStyle/>
          <a:p>
            <a:pPr marL="340995" indent="-340995">
              <a:spcBef>
                <a:spcPts val="800"/>
              </a:spcBef>
              <a:buClr>
                <a:srgbClr val="000000"/>
              </a:buClr>
              <a:buSzPct val="100000"/>
              <a:buFont typeface="Arial"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000">
              <a:hlinkClick r:id="rId3"/>
            </a:endParaRPr>
          </a:p>
          <a:p>
            <a:pPr>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a:ea typeface="+mn-lt"/>
                <a:cs typeface="+mn-lt"/>
                <a:hlinkClick r:id="rId3"/>
              </a:rPr>
              <a:t>Admissions - Sandwich Technology School</a:t>
            </a:r>
            <a:endParaRPr lang="en-GB"/>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a:latin typeface="Calibri" pitchFamily="34" charset="0"/>
            </a:endParaRPr>
          </a:p>
          <a:p>
            <a:pPr marL="342900" indent="-342900">
              <a:spcBef>
                <a:spcPts val="800"/>
              </a:spcBef>
              <a:buClr>
                <a:srgbClr val="000000"/>
              </a:buClr>
              <a:buSzPct val="100000"/>
              <a:buFont typeface="Arial"/>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b="1">
                <a:latin typeface="Calibri"/>
                <a:ea typeface="Calibri"/>
                <a:cs typeface="Calibri"/>
              </a:rPr>
              <a:t>There is now no technical aptitude test for admissions and these are now based solely on their published admissions criteria.</a:t>
            </a: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b="1">
              <a:latin typeface="Calibri" pitchFamily="34" charset="0"/>
            </a:endParaRPr>
          </a:p>
          <a:p>
            <a:pPr marL="342900" indent="-342900">
              <a:spcBef>
                <a:spcPts val="800"/>
              </a:spcBef>
              <a:buClr>
                <a:srgbClr val="000000"/>
              </a:buClr>
              <a:buSzPct val="100000"/>
              <a:buFont typeface="Arial"/>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b="1">
                <a:latin typeface="Calibri"/>
                <a:ea typeface="Calibri"/>
                <a:cs typeface="Calibri"/>
              </a:rPr>
              <a:t>There is no preference for Warden House families and children are admitted to Sandwich Technology School following their agreed admissions criteria.</a:t>
            </a: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b="1">
              <a:latin typeface="Calibri" pitchFamily="34" charset="0"/>
            </a:endParaRP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000" b="1">
                <a:solidFill>
                  <a:srgbClr val="FFFF00"/>
                </a:solidFill>
                <a:latin typeface="Calibri"/>
                <a:ea typeface="Calibri"/>
                <a:cs typeface="Calibri"/>
              </a:rPr>
              <a:t>Summer Open Evening: Tuesday 1st July 2025 (5.30pm - 7.30pm)</a:t>
            </a: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en-US" sz="2000" b="1">
              <a:solidFill>
                <a:srgbClr val="FFFF00"/>
              </a:solidFill>
              <a:highlight>
                <a:srgbClr val="FF00FF"/>
              </a:highlight>
              <a:latin typeface="Calibri"/>
              <a:ea typeface="Calibri"/>
              <a:cs typeface="Calibri"/>
            </a:endParaRPr>
          </a:p>
          <a:p>
            <a:pPr>
              <a:spcBef>
                <a:spcPts val="800"/>
              </a:spcBef>
              <a:buClr>
                <a:srgbClr val="000000"/>
              </a:buClr>
              <a:buSzPct val="10000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US" altLang="en-US" sz="2400" b="1">
              <a:solidFill>
                <a:srgbClr val="FFFF00"/>
              </a:solidFill>
              <a:latin typeface="Calibri" pitchFamily="34" charset="0"/>
            </a:endParaRPr>
          </a:p>
        </p:txBody>
      </p:sp>
    </p:spTree>
  </p:cSld>
  <p:clrMapOvr>
    <a:masterClrMapping/>
  </p:clrMapOvr>
  <p:transition advTm="3818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fill="hold" nodeType="afterEffect">
                                  <p:stCondLst>
                                    <p:cond delay="0"/>
                                  </p:stCondLst>
                                  <p:childTnLst>
                                    <p:set>
                                      <p:cBhvr additive="repl">
                                        <p:cTn id="6" dur="1" fill="hold">
                                          <p:stCondLst>
                                            <p:cond delay="0"/>
                                          </p:stCondLst>
                                        </p:cTn>
                                        <p:tgtEl>
                                          <p:spTgt spid="174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4014F1-A24D-113E-B636-B103C423D563}"/>
              </a:ext>
            </a:extLst>
          </p:cNvPr>
          <p:cNvSpPr txBox="1"/>
          <p:nvPr/>
        </p:nvSpPr>
        <p:spPr>
          <a:xfrm>
            <a:off x="583395" y="366175"/>
            <a:ext cx="6932474"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solidFill>
                  <a:srgbClr val="FFFF00"/>
                </a:solidFill>
                <a:latin typeface="Calibri"/>
              </a:rPr>
              <a:t>St Edmund's Catholic School</a:t>
            </a:r>
            <a:endParaRPr lang="en-GB" sz="4400"/>
          </a:p>
        </p:txBody>
      </p:sp>
      <p:sp>
        <p:nvSpPr>
          <p:cNvPr id="3" name="TextBox 2">
            <a:extLst>
              <a:ext uri="{FF2B5EF4-FFF2-40B4-BE49-F238E27FC236}">
                <a16:creationId xmlns:a16="http://schemas.microsoft.com/office/drawing/2014/main" id="{631FFA8D-C765-CD77-5AAA-1CF4A26EB0D4}"/>
              </a:ext>
            </a:extLst>
          </p:cNvPr>
          <p:cNvSpPr txBox="1"/>
          <p:nvPr/>
        </p:nvSpPr>
        <p:spPr>
          <a:xfrm>
            <a:off x="583395" y="1410907"/>
            <a:ext cx="8070303" cy="4883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0995" indent="-340995">
              <a:buFont typeface="Arial,Sans-Serif"/>
              <a:buChar char="•"/>
            </a:pPr>
            <a:endParaRPr lang="en-GB">
              <a:latin typeface="Arial"/>
              <a:cs typeface="Arial"/>
            </a:endParaRPr>
          </a:p>
          <a:p>
            <a:pPr>
              <a:lnSpc>
                <a:spcPts val="2175"/>
              </a:lnSpc>
            </a:pPr>
            <a:r>
              <a:rPr lang="en-GB" sz="2000">
                <a:solidFill>
                  <a:schemeClr val="bg2">
                    <a:lumMod val="60000"/>
                    <a:lumOff val="40000"/>
                  </a:schemeClr>
                </a:solidFill>
                <a:ea typeface="+mn-lt"/>
                <a:cs typeface="+mn-lt"/>
                <a:hlinkClick r:id="rId2">
                  <a:extLst>
                    <a:ext uri="{A12FA001-AC4F-418D-AE19-62706E023703}">
                      <ahyp:hlinkClr xmlns:ahyp="http://schemas.microsoft.com/office/drawing/2018/hyperlinkcolor" xmlns="" val="tx"/>
                    </a:ext>
                  </a:extLst>
                </a:hlinkClick>
              </a:rPr>
              <a:t>Admissions - St Edmund's Catholic School</a:t>
            </a:r>
            <a:endParaRPr lang="en-GB">
              <a:solidFill>
                <a:schemeClr val="bg2">
                  <a:lumMod val="60000"/>
                  <a:lumOff val="40000"/>
                </a:schemeClr>
              </a:solidFill>
              <a:hlinkClick r:id="rId2">
                <a:extLst>
                  <a:ext uri="{A12FA001-AC4F-418D-AE19-62706E023703}">
                    <ahyp:hlinkClr xmlns:ahyp="http://schemas.microsoft.com/office/drawing/2018/hyperlinkcolor" xmlns="" val="tx"/>
                  </a:ext>
                </a:extLst>
              </a:hlinkClick>
            </a:endParaRPr>
          </a:p>
          <a:p>
            <a:pPr>
              <a:lnSpc>
                <a:spcPts val="2175"/>
              </a:lnSpc>
            </a:pPr>
            <a:r>
              <a:rPr lang="en-GB" sz="2000">
                <a:latin typeface="Calibri"/>
                <a:cs typeface="Segoe UI"/>
              </a:rPr>
              <a:t>​</a:t>
            </a:r>
            <a:endParaRPr lang="en-GB" sz="2000">
              <a:latin typeface="Calibri"/>
              <a:ea typeface="Calibri"/>
              <a:cs typeface="Segoe UI"/>
            </a:endParaRPr>
          </a:p>
          <a:p>
            <a:pPr marL="342900" indent="-342900">
              <a:lnSpc>
                <a:spcPts val="2175"/>
              </a:lnSpc>
              <a:buFont typeface="Arial,Sans-Serif"/>
              <a:buChar char="•"/>
            </a:pPr>
            <a:endParaRPr lang="en-US" sz="2000">
              <a:latin typeface="Calibri"/>
              <a:ea typeface="Calibri"/>
              <a:cs typeface="Arial"/>
            </a:endParaRPr>
          </a:p>
          <a:p>
            <a:pPr>
              <a:lnSpc>
                <a:spcPts val="2175"/>
              </a:lnSpc>
            </a:pPr>
            <a:r>
              <a:rPr lang="en-GB" sz="2000">
                <a:latin typeface="Calibri"/>
                <a:cs typeface="Segoe UI"/>
              </a:rPr>
              <a:t>​</a:t>
            </a:r>
            <a:endParaRPr lang="en-GB" sz="2000">
              <a:latin typeface="Calibri"/>
              <a:ea typeface="Calibri"/>
              <a:cs typeface="Segoe UI"/>
            </a:endParaRPr>
          </a:p>
          <a:p>
            <a:pPr>
              <a:lnSpc>
                <a:spcPts val="2175"/>
              </a:lnSpc>
            </a:pPr>
            <a:r>
              <a:rPr lang="en-GB" sz="2000" b="1">
                <a:solidFill>
                  <a:srgbClr val="FFFF00"/>
                </a:solidFill>
                <a:latin typeface="Calibri"/>
                <a:cs typeface="Segoe UI"/>
              </a:rPr>
              <a:t>Open Evening: Wednesday 24th September 2025 </a:t>
            </a:r>
          </a:p>
          <a:p>
            <a:pPr>
              <a:lnSpc>
                <a:spcPts val="2175"/>
              </a:lnSpc>
            </a:pPr>
            <a:r>
              <a:rPr lang="en-GB" sz="2000" b="1">
                <a:solidFill>
                  <a:srgbClr val="FFFF00"/>
                </a:solidFill>
                <a:latin typeface="Calibri"/>
                <a:cs typeface="Segoe UI"/>
              </a:rPr>
              <a:t>5.00pm – 8.00pm</a:t>
            </a:r>
            <a:endParaRPr lang="en-GB" sz="2000" b="1">
              <a:solidFill>
                <a:srgbClr val="FFFF00"/>
              </a:solidFill>
              <a:latin typeface="Calibri"/>
              <a:ea typeface="Calibri"/>
              <a:cs typeface="Segoe UI"/>
            </a:endParaRPr>
          </a:p>
          <a:p>
            <a:pPr>
              <a:lnSpc>
                <a:spcPts val="2175"/>
              </a:lnSpc>
            </a:pPr>
            <a:endParaRPr lang="en-GB" sz="2000" b="1">
              <a:solidFill>
                <a:srgbClr val="FFFF00"/>
              </a:solidFill>
              <a:latin typeface="Calibri"/>
              <a:ea typeface="Calibri"/>
              <a:cs typeface="Segoe UI"/>
            </a:endParaRPr>
          </a:p>
          <a:p>
            <a:pPr>
              <a:lnSpc>
                <a:spcPts val="2175"/>
              </a:lnSpc>
            </a:pPr>
            <a:endParaRPr lang="en-GB" sz="2000" b="1">
              <a:solidFill>
                <a:srgbClr val="FFFF00"/>
              </a:solidFill>
              <a:latin typeface="Calibri"/>
              <a:ea typeface="Calibri"/>
              <a:cs typeface="Segoe UI"/>
            </a:endParaRPr>
          </a:p>
          <a:p>
            <a:pPr>
              <a:lnSpc>
                <a:spcPts val="2175"/>
              </a:lnSpc>
            </a:pPr>
            <a:endParaRPr lang="en-GB" sz="2000" b="1">
              <a:solidFill>
                <a:srgbClr val="FFFF00"/>
              </a:solidFill>
              <a:latin typeface="Calibri"/>
              <a:ea typeface="Calibri"/>
              <a:cs typeface="Segoe UI"/>
            </a:endParaRPr>
          </a:p>
          <a:p>
            <a:pPr>
              <a:lnSpc>
                <a:spcPts val="2175"/>
              </a:lnSpc>
            </a:pPr>
            <a:endParaRPr lang="en-GB" sz="2000" b="1">
              <a:solidFill>
                <a:srgbClr val="FFFF00"/>
              </a:solidFill>
              <a:latin typeface="Calibri"/>
              <a:ea typeface="Calibri"/>
              <a:cs typeface="Segoe UI"/>
            </a:endParaRPr>
          </a:p>
          <a:p>
            <a:pPr>
              <a:lnSpc>
                <a:spcPts val="2175"/>
              </a:lnSpc>
            </a:pPr>
            <a:r>
              <a:rPr lang="en-GB" sz="2000" b="1">
                <a:solidFill>
                  <a:srgbClr val="FFFF00"/>
                </a:solidFill>
                <a:latin typeface="Calibri"/>
                <a:ea typeface="Calibri"/>
                <a:cs typeface="Segoe UI"/>
              </a:rPr>
              <a:t>Open morning tours: Monday 29th September to Friday 3rd October 2025 9.00am – 9.45am</a:t>
            </a:r>
          </a:p>
          <a:p>
            <a:pPr>
              <a:lnSpc>
                <a:spcPts val="2175"/>
              </a:lnSpc>
            </a:pPr>
            <a:endParaRPr lang="en-GB" sz="2000" b="1">
              <a:solidFill>
                <a:srgbClr val="FFFF00"/>
              </a:solidFill>
              <a:latin typeface="Calibri"/>
              <a:ea typeface="Calibri"/>
              <a:cs typeface="Segoe UI"/>
            </a:endParaRPr>
          </a:p>
          <a:p>
            <a:pPr>
              <a:lnSpc>
                <a:spcPts val="2175"/>
              </a:lnSpc>
            </a:pPr>
            <a:r>
              <a:rPr lang="en-GB" sz="2000">
                <a:solidFill>
                  <a:schemeClr val="bg2">
                    <a:lumMod val="60000"/>
                    <a:lumOff val="40000"/>
                  </a:schemeClr>
                </a:solidFill>
                <a:ea typeface="+mn-lt"/>
                <a:cs typeface="+mn-lt"/>
                <a:hlinkClick r:id="rId3">
                  <a:extLst>
                    <a:ext uri="{A12FA001-AC4F-418D-AE19-62706E023703}">
                      <ahyp:hlinkClr xmlns:ahyp="http://schemas.microsoft.com/office/drawing/2018/hyperlinkcolor" xmlns="" val="tx"/>
                    </a:ext>
                  </a:extLst>
                </a:hlinkClick>
              </a:rPr>
              <a:t>Events - St Edmund's Catholic School</a:t>
            </a:r>
            <a:endParaRPr lang="en-GB">
              <a:solidFill>
                <a:schemeClr val="bg2">
                  <a:lumMod val="60000"/>
                  <a:lumOff val="40000"/>
                </a:schemeClr>
              </a:solidFill>
            </a:endParaRPr>
          </a:p>
          <a:p>
            <a:pPr>
              <a:lnSpc>
                <a:spcPts val="2175"/>
              </a:lnSpc>
            </a:pPr>
            <a:endParaRPr lang="en-GB" sz="2000" b="1">
              <a:solidFill>
                <a:srgbClr val="FFFF00"/>
              </a:solidFill>
              <a:highlight>
                <a:srgbClr val="FF00FF"/>
              </a:highlight>
              <a:latin typeface="Calibri"/>
              <a:ea typeface="Calibri"/>
              <a:cs typeface="Segoe UI"/>
            </a:endParaRPr>
          </a:p>
          <a:p>
            <a:pPr>
              <a:lnSpc>
                <a:spcPts val="2175"/>
              </a:lnSpc>
            </a:pPr>
            <a:endParaRPr lang="en-GB" sz="2000" b="1">
              <a:solidFill>
                <a:srgbClr val="FFFF00"/>
              </a:solidFill>
              <a:highlight>
                <a:srgbClr val="FF00FF"/>
              </a:highlight>
              <a:latin typeface="Calibri"/>
              <a:ea typeface="Calibri"/>
              <a:cs typeface="Segoe UI"/>
            </a:endParaRPr>
          </a:p>
        </p:txBody>
      </p:sp>
      <p:pic>
        <p:nvPicPr>
          <p:cNvPr id="4" name="Picture 3" descr="A qr code on a blue background&#10;&#10;AI-generated content may be incorrect.">
            <a:extLst>
              <a:ext uri="{FF2B5EF4-FFF2-40B4-BE49-F238E27FC236}">
                <a16:creationId xmlns:a16="http://schemas.microsoft.com/office/drawing/2014/main" id="{90513838-92CB-C21C-FF85-FD5BE453BAB2}"/>
              </a:ext>
            </a:extLst>
          </p:cNvPr>
          <p:cNvPicPr>
            <a:picLocks noChangeAspect="1"/>
          </p:cNvPicPr>
          <p:nvPr/>
        </p:nvPicPr>
        <p:blipFill>
          <a:blip r:embed="rId4"/>
          <a:stretch>
            <a:fillRect/>
          </a:stretch>
        </p:blipFill>
        <p:spPr>
          <a:xfrm>
            <a:off x="6038349" y="2500025"/>
            <a:ext cx="1476375" cy="1447800"/>
          </a:xfrm>
          <a:prstGeom prst="rect">
            <a:avLst/>
          </a:prstGeom>
        </p:spPr>
      </p:pic>
    </p:spTree>
    <p:extLst>
      <p:ext uri="{BB962C8B-B14F-4D97-AF65-F5344CB8AC3E}">
        <p14:creationId xmlns:p14="http://schemas.microsoft.com/office/powerpoint/2010/main" val="40963199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685800" y="152400"/>
            <a:ext cx="6870700" cy="684213"/>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600" b="1">
                <a:solidFill>
                  <a:srgbClr val="FFFF00"/>
                </a:solidFill>
                <a:latin typeface="Arial"/>
                <a:cs typeface="Arial"/>
              </a:rPr>
              <a:t>What happens next?</a:t>
            </a:r>
          </a:p>
        </p:txBody>
      </p:sp>
      <p:sp>
        <p:nvSpPr>
          <p:cNvPr id="18434" name="Text Box 2"/>
          <p:cNvSpPr txBox="1">
            <a:spLocks noChangeArrowheads="1"/>
          </p:cNvSpPr>
          <p:nvPr/>
        </p:nvSpPr>
        <p:spPr bwMode="auto">
          <a:xfrm>
            <a:off x="467544" y="1268760"/>
            <a:ext cx="8128248" cy="3657600"/>
          </a:xfrm>
          <a:prstGeom prst="rect">
            <a:avLst/>
          </a:prstGeom>
          <a:noFill/>
          <a:ln>
            <a:noFill/>
          </a:ln>
          <a:effectLst/>
          <a:extLst>
            <a:ext uri="{909E8E84-426E-40dd-AFC4-6F175D3DCCD1}"/>
            <a:ext uri="{91240B29-F687-4f45-9708-019B960494DF}"/>
            <a:ext uri="{AF507438-7753-43e0-B8FC-AC1667EBCBE1}"/>
          </a:extLst>
        </p:spPr>
        <p:txBody>
          <a:bodyPr lIns="91440" tIns="45720" rIns="91440" bIns="45720" anchor="t"/>
          <a:lstStyle>
            <a:lvl1pPr marL="341313" indent="-341313">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1pPr>
            <a:lvl2pP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2pPr>
            <a:lvl3pP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3pPr>
            <a:lvl4pP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4pPr>
            <a:lvl5pP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5pPr>
            <a:lvl6pPr marL="2514600" indent="-228600" defTabSz="449263" eaLnBrk="0" fontAlgn="base" hangingPunct="0">
              <a:spcBef>
                <a:spcPct val="0"/>
              </a:spcBef>
              <a:spcAft>
                <a:spcPct val="0"/>
              </a:spcAft>
              <a:buClr>
                <a:srgbClr val="000000"/>
              </a:buClr>
              <a:buSzPct val="100000"/>
              <a:buFont typeface="Times New Roman"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6pPr>
            <a:lvl7pPr marL="2971800" indent="-228600" defTabSz="449263" eaLnBrk="0" fontAlgn="base" hangingPunct="0">
              <a:spcBef>
                <a:spcPct val="0"/>
              </a:spcBef>
              <a:spcAft>
                <a:spcPct val="0"/>
              </a:spcAft>
              <a:buClr>
                <a:srgbClr val="000000"/>
              </a:buClr>
              <a:buSzPct val="100000"/>
              <a:buFont typeface="Times New Roman"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7pPr>
            <a:lvl8pPr marL="3429000" indent="-228600" defTabSz="449263" eaLnBrk="0" fontAlgn="base" hangingPunct="0">
              <a:spcBef>
                <a:spcPct val="0"/>
              </a:spcBef>
              <a:spcAft>
                <a:spcPct val="0"/>
              </a:spcAft>
              <a:buClr>
                <a:srgbClr val="000000"/>
              </a:buClr>
              <a:buSzPct val="100000"/>
              <a:buFont typeface="Times New Roman"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8pPr>
            <a:lvl9pPr marL="3886200" indent="-228600" defTabSz="449263" eaLnBrk="0" fontAlgn="base" hangingPunct="0">
              <a:spcBef>
                <a:spcPct val="0"/>
              </a:spcBef>
              <a:spcAft>
                <a:spcPct val="0"/>
              </a:spcAft>
              <a:buClr>
                <a:srgbClr val="000000"/>
              </a:buClr>
              <a:buSzPct val="100000"/>
              <a:buFont typeface="Times New Roman" charse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rgbClr val="000000"/>
                </a:solidFill>
                <a:latin typeface="Comic Sans MS" charset="0"/>
                <a:ea typeface="ＭＳ Ｐゴシック" charset="0"/>
                <a:cs typeface="MS PGothic" charset="0"/>
              </a:defRPr>
            </a:lvl9pPr>
          </a:lstStyle>
          <a:p>
            <a:pPr marL="340995" indent="-340995" eaLnBrk="1" hangingPunct="1">
              <a:lnSpc>
                <a:spcPct val="80000"/>
              </a:lnSpc>
              <a:spcBef>
                <a:spcPts val="600"/>
              </a:spcBef>
              <a:buClr>
                <a:srgbClr val="000000"/>
              </a:buClr>
              <a:buSzPct val="100000"/>
              <a:buFont typeface="Arial" charset="0"/>
              <a:buChar char="•"/>
              <a:defRPr/>
            </a:pPr>
            <a:r>
              <a:rPr lang="en-GB" sz="2400">
                <a:solidFill>
                  <a:schemeClr val="tx1"/>
                </a:solidFill>
                <a:latin typeface="Calibri"/>
                <a:ea typeface="ＭＳ Ｐゴシック"/>
                <a:cs typeface="Arial"/>
              </a:rPr>
              <a:t>If you wish your child to attend a grammar school you must register them for the Kent Test by </a:t>
            </a:r>
            <a:r>
              <a:rPr lang="en-GB" sz="2400" b="1" u="sng">
                <a:solidFill>
                  <a:schemeClr val="tx1"/>
                </a:solidFill>
                <a:latin typeface="Calibri"/>
                <a:ea typeface="ＭＳ Ｐゴシック"/>
                <a:cs typeface="Arial"/>
              </a:rPr>
              <a:t>Monday 1st July 2025.</a:t>
            </a:r>
          </a:p>
          <a:p>
            <a:pPr marL="342900" indent="-340995" eaLnBrk="1" hangingPunct="1">
              <a:lnSpc>
                <a:spcPct val="80000"/>
              </a:lnSpc>
              <a:spcBef>
                <a:spcPts val="600"/>
              </a:spcBef>
              <a:buSzPct val="100000"/>
              <a:defRPr/>
            </a:pPr>
            <a:endParaRPr lang="en-GB" sz="2400">
              <a:solidFill>
                <a:schemeClr val="tx1"/>
              </a:solidFill>
              <a:latin typeface="Calibri"/>
              <a:cs typeface="Arial" panose="020B0604020202020204" pitchFamily="34" charset="0"/>
            </a:endParaRPr>
          </a:p>
          <a:p>
            <a:pPr marL="340995" indent="-340995" eaLnBrk="1" hangingPunct="1">
              <a:lnSpc>
                <a:spcPct val="80000"/>
              </a:lnSpc>
              <a:spcBef>
                <a:spcPts val="600"/>
              </a:spcBef>
              <a:buClr>
                <a:srgbClr val="000000"/>
              </a:buClr>
              <a:buSzPct val="100000"/>
              <a:buFont typeface="Arial" charset="0"/>
              <a:buChar char="•"/>
              <a:defRPr/>
            </a:pPr>
            <a:r>
              <a:rPr lang="en-GB" sz="2400">
                <a:solidFill>
                  <a:schemeClr val="tx1"/>
                </a:solidFill>
                <a:latin typeface="Calibri"/>
                <a:ea typeface="ＭＳ Ｐゴシック"/>
                <a:cs typeface="Arial"/>
              </a:rPr>
              <a:t>Ensure you look as closely as is possible at all the schools you are interested in, if you are interested in Dover Boys or Girls, enrol to take their entrance tests. Some schools, like Dover Girls Grammar are organising tours this term. </a:t>
            </a:r>
          </a:p>
          <a:p>
            <a:pPr marL="342900" indent="-340995" eaLnBrk="1" hangingPunct="1">
              <a:lnSpc>
                <a:spcPct val="80000"/>
              </a:lnSpc>
              <a:spcBef>
                <a:spcPts val="600"/>
              </a:spcBef>
              <a:buSzPct val="100000"/>
              <a:defRPr/>
            </a:pPr>
            <a:endParaRPr lang="en-GB" sz="2400">
              <a:solidFill>
                <a:schemeClr val="tx1"/>
              </a:solidFill>
              <a:latin typeface="Calibri"/>
              <a:cs typeface="Arial" panose="020B0604020202020204" pitchFamily="34" charset="0"/>
            </a:endParaRPr>
          </a:p>
          <a:p>
            <a:pPr marL="340995" indent="-340995" eaLnBrk="1" hangingPunct="1">
              <a:lnSpc>
                <a:spcPct val="80000"/>
              </a:lnSpc>
              <a:spcBef>
                <a:spcPts val="600"/>
              </a:spcBef>
              <a:buClr>
                <a:srgbClr val="000000"/>
              </a:buClr>
              <a:buSzPct val="100000"/>
              <a:buFont typeface="Arial" charset="0"/>
              <a:buChar char="•"/>
              <a:defRPr/>
            </a:pPr>
            <a:r>
              <a:rPr lang="en-GB" sz="2400">
                <a:solidFill>
                  <a:schemeClr val="tx1"/>
                </a:solidFill>
                <a:latin typeface="Calibri"/>
                <a:ea typeface="ＭＳ Ｐゴシック"/>
                <a:cs typeface="Arial"/>
              </a:rPr>
              <a:t>Remember, the decision is yours, although you must involve your child in the discussions and hear their opinions.</a:t>
            </a:r>
          </a:p>
          <a:p>
            <a:pPr marL="340995" indent="-340995" eaLnBrk="1" hangingPunct="1">
              <a:lnSpc>
                <a:spcPct val="80000"/>
              </a:lnSpc>
              <a:spcBef>
                <a:spcPts val="600"/>
              </a:spcBef>
              <a:buClr>
                <a:srgbClr val="000000"/>
              </a:buClr>
              <a:buSzPct val="100000"/>
              <a:buFont typeface="Arial" charset="0"/>
              <a:buNone/>
              <a:defRPr/>
            </a:pPr>
            <a:endParaRPr lang="en-GB" sz="2400"/>
          </a:p>
        </p:txBody>
      </p:sp>
    </p:spTree>
  </p:cSld>
  <p:clrMapOvr>
    <a:masterClrMapping/>
  </p:clrMapOvr>
  <p:transition advTm="46486"/>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1620688" y="257969"/>
            <a:ext cx="7653536" cy="1143000"/>
          </a:xfrm>
          <a:prstGeom prst="rect">
            <a:avLst/>
          </a:prstGeom>
          <a:noFill/>
          <a:ln w="9525">
            <a:noFill/>
            <a:miter lim="800000"/>
            <a:headEnd/>
            <a:tailEnd/>
          </a:ln>
        </p:spPr>
        <p:txBody>
          <a:bodyPr lIns="91440" tIns="45720" rIns="91440" bIns="45720" anchor="ctr"/>
          <a:lstStyle/>
          <a:p>
            <a:pPr algn="ctr" eaLnBrk="1" hangingPunct="1">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4400" b="1">
                <a:solidFill>
                  <a:srgbClr val="FFFF00"/>
                </a:solidFill>
                <a:latin typeface="Calibri"/>
                <a:ea typeface="Calibri"/>
                <a:cs typeface="Arial"/>
              </a:rPr>
              <a:t>Finally…</a:t>
            </a:r>
          </a:p>
        </p:txBody>
      </p:sp>
      <p:sp>
        <p:nvSpPr>
          <p:cNvPr id="37891" name="Text Box 2"/>
          <p:cNvSpPr txBox="1">
            <a:spLocks noChangeArrowheads="1"/>
          </p:cNvSpPr>
          <p:nvPr/>
        </p:nvSpPr>
        <p:spPr bwMode="auto">
          <a:xfrm>
            <a:off x="665163" y="1692046"/>
            <a:ext cx="8229600" cy="2304256"/>
          </a:xfrm>
          <a:prstGeom prst="rect">
            <a:avLst/>
          </a:prstGeom>
          <a:noFill/>
          <a:ln w="9525">
            <a:noFill/>
            <a:miter lim="800000"/>
            <a:headEnd/>
            <a:tailEnd/>
          </a:ln>
        </p:spPr>
        <p:txBody>
          <a:bodyPr lIns="91440" tIns="45720" rIns="91440" bIns="45720" anchor="t"/>
          <a:lstStyle/>
          <a:p>
            <a:pPr marL="342900" indent="-340995" algn="ctr"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000">
                <a:latin typeface="Calibri"/>
                <a:ea typeface="Calibri"/>
                <a:cs typeface="Arial"/>
              </a:rPr>
              <a:t>This can be a potentially pressure laden time for you and your child.</a:t>
            </a:r>
            <a:endParaRPr lang="en-US"/>
          </a:p>
          <a:p>
            <a:pPr marL="342900" indent="-340995" algn="ctr"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000">
                <a:latin typeface="Calibri"/>
                <a:ea typeface="Calibri"/>
                <a:cs typeface="Arial"/>
              </a:rPr>
              <a:t>	</a:t>
            </a:r>
          </a:p>
          <a:p>
            <a:pPr marL="342900" indent="-340995" algn="ctr"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000">
                <a:latin typeface="Calibri"/>
                <a:ea typeface="Calibri"/>
                <a:cs typeface="Arial"/>
              </a:rPr>
              <a:t>Use our advice and guidance, talk to us and one another about the issues.</a:t>
            </a:r>
          </a:p>
          <a:p>
            <a:pPr marL="342900" indent="-340995" algn="ctr" eaLnBrk="1" hangingPunct="1">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GB" altLang="en-US" sz="2000">
              <a:latin typeface="Calibri"/>
              <a:ea typeface="Calibri"/>
              <a:cs typeface="Arial" panose="020B0604020202020204" pitchFamily="34" charset="0"/>
            </a:endParaRPr>
          </a:p>
          <a:p>
            <a:pPr marL="342900" indent="-340995" algn="ctr">
              <a:lnSpc>
                <a:spcPct val="80000"/>
              </a:lnSpc>
              <a:spcBef>
                <a:spcPts val="700"/>
              </a:spcBef>
              <a:buSzPct val="100000"/>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GB" altLang="en-US" sz="2000">
                <a:latin typeface="Calibri"/>
                <a:ea typeface="Calibri"/>
                <a:cs typeface="Arial"/>
              </a:rPr>
              <a:t>When we visit our Year 7 children, children are always well settled and enjoy the new chapter in their education!</a:t>
            </a:r>
          </a:p>
        </p:txBody>
      </p:sp>
      <p:pic>
        <p:nvPicPr>
          <p:cNvPr id="37892" name="Picture 3"/>
          <p:cNvPicPr>
            <a:picLocks noChangeAspect="1" noChangeArrowheads="1"/>
          </p:cNvPicPr>
          <p:nvPr/>
        </p:nvPicPr>
        <p:blipFill>
          <a:blip r:embed="rId3"/>
          <a:srcRect/>
          <a:stretch>
            <a:fillRect/>
          </a:stretch>
        </p:blipFill>
        <p:spPr bwMode="auto">
          <a:xfrm>
            <a:off x="7962781" y="251145"/>
            <a:ext cx="915926" cy="1207356"/>
          </a:xfrm>
          <a:prstGeom prst="rect">
            <a:avLst/>
          </a:prstGeom>
          <a:ln>
            <a:noFill/>
          </a:ln>
          <a:effectLst>
            <a:outerShdw blurRad="190500" algn="tl" rotWithShape="0">
              <a:srgbClr val="000000">
                <a:alpha val="70000"/>
              </a:srgbClr>
            </a:outerShdw>
          </a:effectLst>
        </p:spPr>
      </p:pic>
      <p:pic>
        <p:nvPicPr>
          <p:cNvPr id="17410" name="Picture 2" descr="https://www.warden-house.kent.sch.uk/_site/data/files/images/4531F2DCD1141A348E3A3666444E4F9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8416" y="4365104"/>
            <a:ext cx="3143094" cy="208701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advTm="48945"/>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nvSpPr>
        <p:spPr bwMode="auto">
          <a:xfrm rot="-60000">
            <a:off x="436563" y="1684338"/>
            <a:ext cx="303212" cy="581025"/>
          </a:xfrm>
          <a:prstGeom prst="rect">
            <a:avLst/>
          </a:prstGeom>
          <a:noFill/>
          <a:ln w="9525">
            <a:noFill/>
            <a:miter lim="800000"/>
            <a:headEnd/>
            <a:tailEnd/>
          </a:ln>
        </p:spPr>
        <p:txBody>
          <a:bodyPr wrap="none" lIns="90000" tIns="46800" rIns="90000" bIns="46800">
            <a:spAutoFit/>
          </a:bodyPr>
          <a:lstStyle/>
          <a:p>
            <a:pPr eaLnBrk="1" hangingPunct="1">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3200">
                <a:solidFill>
                  <a:srgbClr val="000000"/>
                </a:solidFill>
              </a:rPr>
              <a:t> </a:t>
            </a:r>
          </a:p>
        </p:txBody>
      </p:sp>
      <p:sp>
        <p:nvSpPr>
          <p:cNvPr id="19458" name="Text Box 2"/>
          <p:cNvSpPr txBox="1">
            <a:spLocks noChangeArrowheads="1"/>
          </p:cNvSpPr>
          <p:nvPr/>
        </p:nvSpPr>
        <p:spPr bwMode="auto">
          <a:xfrm>
            <a:off x="457200" y="274638"/>
            <a:ext cx="8229600" cy="1143000"/>
          </a:xfrm>
          <a:prstGeom prst="rect">
            <a:avLst/>
          </a:prstGeom>
          <a:noFill/>
          <a:ln>
            <a:noFill/>
          </a:ln>
          <a:effectLst/>
          <a:extLst>
            <a:ext uri="{909E8E84-426E-40dd-AFC4-6F175D3DCCD1}"/>
            <a:ext uri="{91240B29-F687-4f45-9708-019B960494DF}"/>
            <a:ext uri="{AF507438-7753-43e0-B8FC-AC1667EBCBE1}"/>
          </a:extLst>
        </p:spPr>
        <p:txBody>
          <a:bodyPr lIns="91440" tIns="45720" rIns="91440" bIns="45720"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5pPr>
            <a:lvl6pPr marL="2514600" indent="-228600" defTabSz="449263" eaLnBrk="0" fontAlgn="base" hangingPunct="0">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6pPr>
            <a:lvl7pPr marL="2971800" indent="-228600" defTabSz="449263" eaLnBrk="0" fontAlgn="base" hangingPunct="0">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7pPr>
            <a:lvl8pPr marL="3429000" indent="-228600" defTabSz="449263" eaLnBrk="0" fontAlgn="base" hangingPunct="0">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8pPr>
            <a:lvl9pPr marL="3886200" indent="-228600" defTabSz="449263" eaLnBrk="0" fontAlgn="base" hangingPunct="0">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omic Sans MS" charset="0"/>
                <a:ea typeface="ＭＳ Ｐゴシック" charset="0"/>
                <a:cs typeface="MS PGothic" charset="0"/>
              </a:defRPr>
            </a:lvl9pPr>
          </a:lstStyle>
          <a:p>
            <a:pPr algn="ctr" eaLnBrk="1" hangingPunct="1">
              <a:buSzPct val="100000"/>
              <a:defRPr/>
            </a:pPr>
            <a:r>
              <a:rPr lang="en-GB" sz="4400" b="1">
                <a:effectLst>
                  <a:outerShdw blurRad="38100" dist="38100" dir="2700000" algn="tl">
                    <a:srgbClr val="000000">
                      <a:alpha val="43137"/>
                    </a:srgbClr>
                  </a:outerShdw>
                </a:effectLst>
                <a:latin typeface="Calibri"/>
                <a:ea typeface="ＭＳ Ｐゴシック"/>
                <a:cs typeface="Arial"/>
              </a:rPr>
              <a:t>Contacts</a:t>
            </a:r>
          </a:p>
        </p:txBody>
      </p:sp>
      <p:sp>
        <p:nvSpPr>
          <p:cNvPr id="35845" name="Text Box 4"/>
          <p:cNvSpPr txBox="1">
            <a:spLocks noChangeArrowheads="1"/>
          </p:cNvSpPr>
          <p:nvPr/>
        </p:nvSpPr>
        <p:spPr bwMode="auto">
          <a:xfrm>
            <a:off x="2333504" y="1417638"/>
            <a:ext cx="4476992" cy="341040"/>
          </a:xfrm>
          <a:prstGeom prst="rect">
            <a:avLst/>
          </a:prstGeom>
          <a:noFill/>
          <a:ln w="9525">
            <a:noFill/>
            <a:miter lim="800000"/>
            <a:headEnd/>
            <a:tailEnd/>
          </a:ln>
        </p:spPr>
        <p:txBody>
          <a:bodyPr lIns="90000" tIns="45000" rIns="90000" bIns="45000" anchor="t"/>
          <a:lstStyle/>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b="1">
                <a:solidFill>
                  <a:srgbClr val="FFFF00"/>
                </a:solidFill>
                <a:hlinkClick r:id="rId3"/>
              </a:rPr>
              <a:t>http://www.kent.gov.uk/education-and-children/schools/school-places/kent-test</a:t>
            </a: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b="1">
              <a:solidFill>
                <a:srgbClr val="FFFF00"/>
              </a:solidFill>
              <a:hlinkClick r:id="rId3"/>
            </a:endParaRP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b="1">
                <a:solidFill>
                  <a:schemeClr val="bg2">
                    <a:lumMod val="60000"/>
                    <a:lumOff val="40000"/>
                  </a:schemeClr>
                </a:solidFill>
                <a:latin typeface="Century Gothic"/>
                <a:ea typeface="Calibri"/>
                <a:cs typeface="Calibri"/>
                <a:hlinkClick r:id="rId3">
                  <a:extLst>
                    <a:ext uri="{A12FA001-AC4F-418D-AE19-62706E023703}">
                      <ahyp:hlinkClr xmlns:ahyp="http://schemas.microsoft.com/office/drawing/2018/hyperlinkcolor" xmlns="" val="tx"/>
                    </a:ext>
                  </a:extLst>
                </a:hlinkClick>
              </a:rPr>
              <a:t>Emma Burgess - Admissions manager 03000416678  kent.admissions@kent.gov.uk</a:t>
            </a:r>
            <a:endParaRPr lang="en-US">
              <a:solidFill>
                <a:schemeClr val="bg2">
                  <a:lumMod val="60000"/>
                  <a:lumOff val="40000"/>
                </a:schemeClr>
              </a:solidFill>
            </a:endParaRP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b="1">
              <a:solidFill>
                <a:srgbClr val="FFFF00"/>
              </a:solidFill>
              <a:latin typeface="Century Gothic"/>
              <a:ea typeface="Calibri"/>
              <a:cs typeface="Calibri"/>
              <a:hlinkClick r:id="rId4" invalidUrl="http://">
                <a:extLst>
                  <a:ext uri="{A12FA001-AC4F-418D-AE19-62706E023703}">
                    <ahyp:hlinkClr xmlns:ahyp="http://schemas.microsoft.com/office/drawing/2018/hyperlinkcolor" xmlns="" val="tx"/>
                  </a:ext>
                </a:extLst>
              </a:hlinkClick>
            </a:endParaRP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b="1">
                <a:solidFill>
                  <a:srgbClr val="FFFF00"/>
                </a:solidFill>
                <a:latin typeface="Calibri"/>
                <a:ea typeface="Calibri"/>
                <a:cs typeface="Calibri"/>
              </a:rPr>
              <a:t>or email</a:t>
            </a:r>
            <a:endParaRPr lang="en-US" altLang="en-US" b="1">
              <a:solidFill>
                <a:srgbClr val="FFFF00"/>
              </a:solidFill>
              <a:latin typeface="Calibri"/>
              <a:ea typeface="Calibri"/>
              <a:cs typeface="Calibri"/>
              <a:hlinkClick r:id="rId3"/>
            </a:endParaRP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b="1">
              <a:solidFill>
                <a:srgbClr val="FFFF00"/>
              </a:solidFill>
              <a:hlinkClick r:id="rId3"/>
            </a:endParaRP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b="1">
                <a:solidFill>
                  <a:srgbClr val="FFFF00"/>
                </a:solidFill>
                <a:hlinkClick r:id="rId3"/>
              </a:rPr>
              <a:t>office@warden-house.kent.sch.uk</a:t>
            </a: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b="1">
              <a:solidFill>
                <a:schemeClr val="tx1"/>
              </a:solidFill>
              <a:hlinkClick r:id="rId3"/>
            </a:endParaRPr>
          </a:p>
          <a:p>
            <a:pPr algn="ctr" eaLnBrk="1" hangingPunct="1">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b="1">
              <a:solidFill>
                <a:schemeClr val="tx1"/>
              </a:solidFill>
              <a:hlinkClick r:id="rId3"/>
            </a:endParaRPr>
          </a:p>
        </p:txBody>
      </p:sp>
      <p:pic>
        <p:nvPicPr>
          <p:cNvPr id="7" name="Picture 2" descr="https://www.warden-house.kent.sch.uk/_site/images/design/welcom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8536" y="4285752"/>
            <a:ext cx="2304256" cy="23042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advTm="7888"/>
</p:sld>
</file>

<file path=ppt/tags/tag1.xml><?xml version="1.0" encoding="utf-8"?>
<p:tagLst xmlns:a="http://schemas.openxmlformats.org/drawingml/2006/main" xmlns:r="http://schemas.openxmlformats.org/officeDocument/2006/relationships" xmlns:p="http://schemas.openxmlformats.org/presentationml/2006/main">
  <p:tag name="TIMING" val="|1|5.4|7.3|3.1|23"/>
</p:tagLst>
</file>

<file path=ppt/tags/tag2.xml><?xml version="1.0" encoding="utf-8"?>
<p:tagLst xmlns:a="http://schemas.openxmlformats.org/drawingml/2006/main" xmlns:r="http://schemas.openxmlformats.org/officeDocument/2006/relationships" xmlns:p="http://schemas.openxmlformats.org/presentationml/2006/main">
  <p:tag name="TIMING" val="|1.2|16.9|22.1|7.8|15|18.5|0.9|0.6"/>
</p:tagLst>
</file>

<file path=ppt/tags/tag3.xml><?xml version="1.0" encoding="utf-8"?>
<p:tagLst xmlns:a="http://schemas.openxmlformats.org/drawingml/2006/main" xmlns:r="http://schemas.openxmlformats.org/officeDocument/2006/relationships" xmlns:p="http://schemas.openxmlformats.org/presentationml/2006/main">
  <p:tag name="TIMING" val="|1.2|16.9|22.1|7.8|15|18.5|0.9|0.6"/>
</p:tagLst>
</file>

<file path=ppt/tags/tag4.xml><?xml version="1.0" encoding="utf-8"?>
<p:tagLst xmlns:a="http://schemas.openxmlformats.org/drawingml/2006/main" xmlns:r="http://schemas.openxmlformats.org/officeDocument/2006/relationships" xmlns:p="http://schemas.openxmlformats.org/presentationml/2006/main">
  <p:tag name="TIMING" val="|1.1|1.8|40.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7ac37e2-af97-4c9f-9d05-83c48ad48108" xsi:nil="true"/>
    <lcf76f155ced4ddcb4097134ff3c332f xmlns="2159cdbf-885f-453f-8d88-653f6566afd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7D4EA5B900584197386D5FF76F68DE" ma:contentTypeVersion="13" ma:contentTypeDescription="Create a new document." ma:contentTypeScope="" ma:versionID="b8bf0c82d731e9b345c4cb1292ed3174">
  <xsd:schema xmlns:xsd="http://www.w3.org/2001/XMLSchema" xmlns:xs="http://www.w3.org/2001/XMLSchema" xmlns:p="http://schemas.microsoft.com/office/2006/metadata/properties" xmlns:ns2="2159cdbf-885f-453f-8d88-653f6566afd5" xmlns:ns3="17ac37e2-af97-4c9f-9d05-83c48ad48108" targetNamespace="http://schemas.microsoft.com/office/2006/metadata/properties" ma:root="true" ma:fieldsID="616072cc8162ba2fe6edda72ecb4cd9a" ns2:_="" ns3:_="">
    <xsd:import namespace="2159cdbf-885f-453f-8d88-653f6566afd5"/>
    <xsd:import namespace="17ac37e2-af97-4c9f-9d05-83c48ad4810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59cdbf-885f-453f-8d88-653f6566af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b6234bd-ecff-46e5-94f7-16948f6c3f96"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descriptio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7ac37e2-af97-4c9f-9d05-83c48ad4810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2ab4077-2f6a-4f29-a238-a94cb0a14589}" ma:internalName="TaxCatchAll" ma:showField="CatchAllData" ma:web="17ac37e2-af97-4c9f-9d05-83c48ad481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325C21-0861-453C-A31C-E1D7E927FA76}">
  <ds:schemaRefs>
    <ds:schemaRef ds:uri="17ac37e2-af97-4c9f-9d05-83c48ad48108"/>
    <ds:schemaRef ds:uri="http://schemas.microsoft.com/office/infopath/2007/PartnerControls"/>
    <ds:schemaRef ds:uri="http://purl.org/dc/elements/1.1/"/>
    <ds:schemaRef ds:uri="http://purl.org/dc/dcmitype/"/>
    <ds:schemaRef ds:uri="http://schemas.microsoft.com/office/2006/metadata/properties"/>
    <ds:schemaRef ds:uri="http://schemas.microsoft.com/office/2006/documentManagement/types"/>
    <ds:schemaRef ds:uri="http://purl.org/dc/terms/"/>
    <ds:schemaRef ds:uri="http://schemas.openxmlformats.org/package/2006/metadata/core-properties"/>
    <ds:schemaRef ds:uri="2159cdbf-885f-453f-8d88-653f6566afd5"/>
    <ds:schemaRef ds:uri="http://www.w3.org/XML/1998/namespace"/>
  </ds:schemaRefs>
</ds:datastoreItem>
</file>

<file path=customXml/itemProps2.xml><?xml version="1.0" encoding="utf-8"?>
<ds:datastoreItem xmlns:ds="http://schemas.openxmlformats.org/officeDocument/2006/customXml" ds:itemID="{183F8440-55EE-4FCA-A0D8-8FD3B49C983A}">
  <ds:schemaRefs>
    <ds:schemaRef ds:uri="http://schemas.microsoft.com/sharepoint/v3/contenttype/forms"/>
  </ds:schemaRefs>
</ds:datastoreItem>
</file>

<file path=customXml/itemProps3.xml><?xml version="1.0" encoding="utf-8"?>
<ds:datastoreItem xmlns:ds="http://schemas.openxmlformats.org/officeDocument/2006/customXml" ds:itemID="{461EC048-D323-40BF-93EF-A613004DE6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59cdbf-885f-453f-8d88-653f6566afd5"/>
    <ds:schemaRef ds:uri="17ac37e2-af97-4c9f-9d05-83c48ad481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0</TotalTime>
  <Words>1557</Words>
  <Application>Microsoft Office PowerPoint</Application>
  <PresentationFormat>On-screen Show (4:3)</PresentationFormat>
  <Paragraphs>239</Paragraphs>
  <Slides>22</Slides>
  <Notes>20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22</vt:i4>
      </vt:variant>
    </vt:vector>
  </HeadingPairs>
  <TitlesOfParts>
    <vt:vector size="34" baseType="lpstr">
      <vt:lpstr>ＭＳ Ｐゴシック</vt:lpstr>
      <vt:lpstr>ＭＳ Ｐゴシック</vt:lpstr>
      <vt:lpstr>Arial</vt:lpstr>
      <vt:lpstr>Arial,Sans-Serif</vt:lpstr>
      <vt:lpstr>Calibri</vt:lpstr>
      <vt:lpstr>Century Gothic</vt:lpstr>
      <vt:lpstr>Comic Sans MS</vt:lpstr>
      <vt:lpstr>メイリオ</vt:lpstr>
      <vt:lpstr>Segoe UI</vt:lpstr>
      <vt:lpstr>Times New Roman</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Secondary Selection</dc:title>
  <dc:creator>Factory Install</dc:creator>
  <cp:lastModifiedBy>Monique Farmery</cp:lastModifiedBy>
  <cp:revision>3</cp:revision>
  <cp:lastPrinted>2024-06-06T12:32:53Z</cp:lastPrinted>
  <dcterms:created xsi:type="dcterms:W3CDTF">2010-05-26T15:06:47Z</dcterms:created>
  <dcterms:modified xsi:type="dcterms:W3CDTF">2026-02-11T10:23:22Z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0x010100957D4EA5B900584197386D5FF76F68DE</vt:lpwstr>
  </property>
  <property fmtid="{D5CDD505-2E9C-101B-9397-08002B2CF9AE}" pid="3" name="MediaServiceImageTags">
    <vt:lpwstr/>
  </property>
</Properties>
</file>